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6" r:id="rId5"/>
    <p:sldId id="277" r:id="rId6"/>
    <p:sldId id="299" r:id="rId7"/>
    <p:sldId id="286" r:id="rId8"/>
    <p:sldId id="288" r:id="rId9"/>
    <p:sldId id="304" r:id="rId10"/>
    <p:sldId id="305" r:id="rId11"/>
    <p:sldId id="301" r:id="rId12"/>
    <p:sldId id="289" r:id="rId13"/>
    <p:sldId id="292" r:id="rId14"/>
    <p:sldId id="290" r:id="rId15"/>
    <p:sldId id="287" r:id="rId16"/>
    <p:sldId id="279" r:id="rId17"/>
    <p:sldId id="296" r:id="rId18"/>
    <p:sldId id="282" r:id="rId19"/>
    <p:sldId id="272" r:id="rId20"/>
    <p:sldId id="283" r:id="rId21"/>
    <p:sldId id="257" r:id="rId22"/>
    <p:sldId id="278" r:id="rId23"/>
    <p:sldId id="295" r:id="rId24"/>
    <p:sldId id="294" r:id="rId25"/>
    <p:sldId id="297" r:id="rId26"/>
    <p:sldId id="259" r:id="rId27"/>
    <p:sldId id="293" r:id="rId28"/>
    <p:sldId id="276" r:id="rId29"/>
    <p:sldId id="303" r:id="rId30"/>
    <p:sldId id="298" r:id="rId31"/>
    <p:sldId id="329" r:id="rId32"/>
    <p:sldId id="306" r:id="rId33"/>
    <p:sldId id="307" r:id="rId34"/>
    <p:sldId id="308" r:id="rId35"/>
    <p:sldId id="309" r:id="rId36"/>
    <p:sldId id="311" r:id="rId37"/>
    <p:sldId id="312" r:id="rId38"/>
    <p:sldId id="313" r:id="rId39"/>
    <p:sldId id="314" r:id="rId40"/>
    <p:sldId id="315" r:id="rId41"/>
    <p:sldId id="316" r:id="rId42"/>
    <p:sldId id="318" r:id="rId43"/>
    <p:sldId id="317" r:id="rId44"/>
    <p:sldId id="319" r:id="rId45"/>
    <p:sldId id="320" r:id="rId46"/>
    <p:sldId id="321" r:id="rId47"/>
    <p:sldId id="322" r:id="rId48"/>
    <p:sldId id="323" r:id="rId49"/>
    <p:sldId id="325" r:id="rId50"/>
    <p:sldId id="326" r:id="rId51"/>
    <p:sldId id="328" r:id="rId52"/>
    <p:sldId id="327" r:id="rId53"/>
    <p:sldId id="324" r:id="rId54"/>
  </p:sldIdLst>
  <p:sldSz cx="12192000" cy="68580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qd180065@siswa365.um.edu.my" initials="w" lastIdx="1" clrIdx="0">
    <p:extLst>
      <p:ext uri="{19B8F6BF-5375-455C-9EA6-DF929625EA0E}">
        <p15:presenceInfo xmlns:p15="http://schemas.microsoft.com/office/powerpoint/2012/main" userId="wqd180065@siswa365.um.edu.m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3"/>
    <a:srgbClr val="9966FF"/>
    <a:srgbClr val="66FF33"/>
    <a:srgbClr val="FFDC6D"/>
    <a:srgbClr val="AFEAFF"/>
    <a:srgbClr val="89F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E0BA2-5FE1-44C9-B2B4-F10FE1CA8A75}" v="760" dt="2020-05-03T05:19:32.100"/>
    <p1510:client id="{B0FE5EDE-68D1-40DA-9EC2-519A135BF286}" v="17" dt="2020-05-03T15:43:26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1" autoAdjust="0"/>
    <p:restoredTop sz="85786" autoAdjust="0"/>
  </p:normalViewPr>
  <p:slideViewPr>
    <p:cSldViewPr>
      <p:cViewPr varScale="1">
        <p:scale>
          <a:sx n="141" d="100"/>
          <a:sy n="141" d="100"/>
        </p:scale>
        <p:origin x="1508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qd180065@siswa365.um.edu.my" userId="9b70f3ac-2d0f-4aaf-a583-46249533473c" providerId="ADAL" clId="{B0FE5EDE-68D1-40DA-9EC2-519A135BF286}"/>
    <pc:docChg chg="undo custSel modSld">
      <pc:chgData name="wqd180065@siswa365.um.edu.my" userId="9b70f3ac-2d0f-4aaf-a583-46249533473c" providerId="ADAL" clId="{B0FE5EDE-68D1-40DA-9EC2-519A135BF286}" dt="2020-05-03T15:43:43.054" v="26" actId="14100"/>
      <pc:docMkLst>
        <pc:docMk/>
      </pc:docMkLst>
      <pc:sldChg chg="addSp delSp modSp mod">
        <pc:chgData name="wqd180065@siswa365.um.edu.my" userId="9b70f3ac-2d0f-4aaf-a583-46249533473c" providerId="ADAL" clId="{B0FE5EDE-68D1-40DA-9EC2-519A135BF286}" dt="2020-05-03T10:31:22.351" v="7" actId="1076"/>
        <pc:sldMkLst>
          <pc:docMk/>
          <pc:sldMk cId="2786217081" sldId="323"/>
        </pc:sldMkLst>
        <pc:graphicFrameChg chg="add del">
          <ac:chgData name="wqd180065@siswa365.um.edu.my" userId="9b70f3ac-2d0f-4aaf-a583-46249533473c" providerId="ADAL" clId="{B0FE5EDE-68D1-40DA-9EC2-519A135BF286}" dt="2020-05-03T10:31:07.531" v="4"/>
          <ac:graphicFrameMkLst>
            <pc:docMk/>
            <pc:sldMk cId="2786217081" sldId="323"/>
            <ac:graphicFrameMk id="3" creationId="{1E39AA39-443C-4F6C-9D09-849B64A7418A}"/>
          </ac:graphicFrameMkLst>
        </pc:graphicFrameChg>
        <pc:picChg chg="add mod">
          <ac:chgData name="wqd180065@siswa365.um.edu.my" userId="9b70f3ac-2d0f-4aaf-a583-46249533473c" providerId="ADAL" clId="{B0FE5EDE-68D1-40DA-9EC2-519A135BF286}" dt="2020-05-03T10:31:22.351" v="7" actId="1076"/>
          <ac:picMkLst>
            <pc:docMk/>
            <pc:sldMk cId="2786217081" sldId="323"/>
            <ac:picMk id="4" creationId="{A657F0FC-C870-4D69-BBEC-DF2A7172C815}"/>
          </ac:picMkLst>
        </pc:picChg>
        <pc:picChg chg="del">
          <ac:chgData name="wqd180065@siswa365.um.edu.my" userId="9b70f3ac-2d0f-4aaf-a583-46249533473c" providerId="ADAL" clId="{B0FE5EDE-68D1-40DA-9EC2-519A135BF286}" dt="2020-05-03T10:31:04.728" v="0" actId="478"/>
          <ac:picMkLst>
            <pc:docMk/>
            <pc:sldMk cId="2786217081" sldId="323"/>
            <ac:picMk id="16" creationId="{4FD94709-8282-4CB2-98D8-FB1BA24E1B5D}"/>
          </ac:picMkLst>
        </pc:picChg>
      </pc:sldChg>
      <pc:sldChg chg="addSp delSp modSp mod">
        <pc:chgData name="wqd180065@siswa365.um.edu.my" userId="9b70f3ac-2d0f-4aaf-a583-46249533473c" providerId="ADAL" clId="{B0FE5EDE-68D1-40DA-9EC2-519A135BF286}" dt="2020-05-03T15:43:43.054" v="26" actId="14100"/>
        <pc:sldMkLst>
          <pc:docMk/>
          <pc:sldMk cId="562122786" sldId="326"/>
        </pc:sldMkLst>
        <pc:graphicFrameChg chg="add del">
          <ac:chgData name="wqd180065@siswa365.um.edu.my" userId="9b70f3ac-2d0f-4aaf-a583-46249533473c" providerId="ADAL" clId="{B0FE5EDE-68D1-40DA-9EC2-519A135BF286}" dt="2020-05-03T15:43:22.556" v="20" actId="478"/>
          <ac:graphicFrameMkLst>
            <pc:docMk/>
            <pc:sldMk cId="562122786" sldId="326"/>
            <ac:graphicFrameMk id="3" creationId="{7A774703-71A5-4B44-8E00-2EDCDA71220E}"/>
          </ac:graphicFrameMkLst>
        </pc:graphicFrameChg>
        <pc:graphicFrameChg chg="del">
          <ac:chgData name="wqd180065@siswa365.um.edu.my" userId="9b70f3ac-2d0f-4aaf-a583-46249533473c" providerId="ADAL" clId="{B0FE5EDE-68D1-40DA-9EC2-519A135BF286}" dt="2020-05-03T15:42:34.646" v="10" actId="478"/>
          <ac:graphicFrameMkLst>
            <pc:docMk/>
            <pc:sldMk cId="562122786" sldId="326"/>
            <ac:graphicFrameMk id="4" creationId="{2DE616E8-F4B4-4023-A7A8-3243E34413F1}"/>
          </ac:graphicFrameMkLst>
        </pc:graphicFrameChg>
        <pc:graphicFrameChg chg="add">
          <ac:chgData name="wqd180065@siswa365.um.edu.my" userId="9b70f3ac-2d0f-4aaf-a583-46249533473c" providerId="ADAL" clId="{B0FE5EDE-68D1-40DA-9EC2-519A135BF286}" dt="2020-05-03T15:41:15.897" v="9"/>
          <ac:graphicFrameMkLst>
            <pc:docMk/>
            <pc:sldMk cId="562122786" sldId="326"/>
            <ac:graphicFrameMk id="6" creationId="{2DE616E8-F4B4-4023-A7A8-3243E34413F1}"/>
          </ac:graphicFrameMkLst>
        </pc:graphicFrameChg>
        <pc:graphicFrameChg chg="add">
          <ac:chgData name="wqd180065@siswa365.um.edu.my" userId="9b70f3ac-2d0f-4aaf-a583-46249533473c" providerId="ADAL" clId="{B0FE5EDE-68D1-40DA-9EC2-519A135BF286}" dt="2020-05-03T15:42:35.295" v="12"/>
          <ac:graphicFrameMkLst>
            <pc:docMk/>
            <pc:sldMk cId="562122786" sldId="326"/>
            <ac:graphicFrameMk id="7" creationId="{2DE616E8-F4B4-4023-A7A8-3243E34413F1}"/>
          </ac:graphicFrameMkLst>
        </pc:graphicFrameChg>
        <pc:graphicFrameChg chg="add">
          <ac:chgData name="wqd180065@siswa365.um.edu.my" userId="9b70f3ac-2d0f-4aaf-a583-46249533473c" providerId="ADAL" clId="{B0FE5EDE-68D1-40DA-9EC2-519A135BF286}" dt="2020-05-03T15:43:23.373" v="22"/>
          <ac:graphicFrameMkLst>
            <pc:docMk/>
            <pc:sldMk cId="562122786" sldId="326"/>
            <ac:graphicFrameMk id="9" creationId="{7A774703-71A5-4B44-8E00-2EDCDA71220E}"/>
          </ac:graphicFrameMkLst>
        </pc:graphicFrameChg>
        <pc:picChg chg="add del mod">
          <ac:chgData name="wqd180065@siswa365.um.edu.my" userId="9b70f3ac-2d0f-4aaf-a583-46249533473c" providerId="ADAL" clId="{B0FE5EDE-68D1-40DA-9EC2-519A135BF286}" dt="2020-05-03T15:43:43.054" v="26" actId="14100"/>
          <ac:picMkLst>
            <pc:docMk/>
            <pc:sldMk cId="562122786" sldId="326"/>
            <ac:picMk id="5" creationId="{AAE134AB-8C41-4706-8BDD-D3ACDCD3A9BE}"/>
          </ac:picMkLst>
        </pc:picChg>
        <pc:picChg chg="add mod">
          <ac:chgData name="wqd180065@siswa365.um.edu.my" userId="9b70f3ac-2d0f-4aaf-a583-46249533473c" providerId="ADAL" clId="{B0FE5EDE-68D1-40DA-9EC2-519A135BF286}" dt="2020-05-03T15:43:33.317" v="25" actId="14100"/>
          <ac:picMkLst>
            <pc:docMk/>
            <pc:sldMk cId="562122786" sldId="326"/>
            <ac:picMk id="10" creationId="{1D1F3438-3661-4D68-AD2B-7099C164C62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365umedumy-my.sharepoint.com/personal/wqd180065_siswa365_um_edu_my/Documents/news_trader/data/mcap_news_scatt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365umedumy-my.sharepoint.com/personal/wqd180065_siswa365_um_edu_my/Documents/news_trader/data/results_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365umedumy-my.sharepoint.com/personal/wqd180065_siswa365_um_edu_my/Documents/news_trader/data/results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News Count - Market Capital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689303651448291"/>
          <c:y val="0.10598529264978095"/>
          <c:w val="0.76699156053043527"/>
          <c:h val="0.7461223846624383"/>
        </c:manualLayout>
      </c:layout>
      <c:scatterChart>
        <c:scatterStyle val="lineMarker"/>
        <c:varyColors val="0"/>
        <c:ser>
          <c:idx val="1"/>
          <c:order val="0"/>
          <c:tx>
            <c:strRef>
              <c:f>mcap_scatter!$C$1</c:f>
              <c:strCache>
                <c:ptCount val="1"/>
                <c:pt idx="0">
                  <c:v> NewsCount 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dk1">
                      <a:tint val="5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5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5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dk1">
                    <a:tint val="55000"/>
                  </a:schemeClr>
                </a:solidFill>
                <a:round/>
              </a:ln>
              <a:effectLst/>
            </c:spPr>
          </c:marker>
          <c:xVal>
            <c:numRef>
              <c:f>mcap_scatter!$B$2:$B$21</c:f>
              <c:numCache>
                <c:formatCode>0.00E+00</c:formatCode>
                <c:ptCount val="20"/>
                <c:pt idx="0">
                  <c:v>86419897919.261993</c:v>
                </c:pt>
                <c:pt idx="1">
                  <c:v>62269499085.879997</c:v>
                </c:pt>
                <c:pt idx="2">
                  <c:v>42631557290.059196</c:v>
                </c:pt>
                <c:pt idx="3">
                  <c:v>35962713502.847</c:v>
                </c:pt>
                <c:pt idx="4">
                  <c:v>35609500000</c:v>
                </c:pt>
                <c:pt idx="5">
                  <c:v>34915390095.419998</c:v>
                </c:pt>
                <c:pt idx="6">
                  <c:v>29784449222.16</c:v>
                </c:pt>
                <c:pt idx="7">
                  <c:v>19248218980.799999</c:v>
                </c:pt>
                <c:pt idx="8">
                  <c:v>15352106681.8367</c:v>
                </c:pt>
                <c:pt idx="9">
                  <c:v>14888602652.3477</c:v>
                </c:pt>
                <c:pt idx="10">
                  <c:v>9329012400.8659706</c:v>
                </c:pt>
                <c:pt idx="11">
                  <c:v>6085298184.7150002</c:v>
                </c:pt>
                <c:pt idx="12">
                  <c:v>5786385493.8999996</c:v>
                </c:pt>
                <c:pt idx="13">
                  <c:v>5250232722.40485</c:v>
                </c:pt>
                <c:pt idx="14">
                  <c:v>4275895494</c:v>
                </c:pt>
                <c:pt idx="15">
                  <c:v>4122131473.10776</c:v>
                </c:pt>
                <c:pt idx="16">
                  <c:v>523297216.29688799</c:v>
                </c:pt>
                <c:pt idx="17">
                  <c:v>440237568.70992601</c:v>
                </c:pt>
                <c:pt idx="18">
                  <c:v>304051241.943569</c:v>
                </c:pt>
                <c:pt idx="19">
                  <c:v>232275043.15186399</c:v>
                </c:pt>
              </c:numCache>
            </c:numRef>
          </c:xVal>
          <c:yVal>
            <c:numRef>
              <c:f>mcap_scatter!$C$2:$C$21</c:f>
              <c:numCache>
                <c:formatCode>_(* #,##0_);_(* \(#,##0\);_(* "-"??_);_(@_)</c:formatCode>
                <c:ptCount val="20"/>
                <c:pt idx="0">
                  <c:v>5375</c:v>
                </c:pt>
                <c:pt idx="1">
                  <c:v>7736</c:v>
                </c:pt>
                <c:pt idx="2">
                  <c:v>5263</c:v>
                </c:pt>
                <c:pt idx="3">
                  <c:v>22715</c:v>
                </c:pt>
                <c:pt idx="4">
                  <c:v>4454</c:v>
                </c:pt>
                <c:pt idx="5">
                  <c:v>7411</c:v>
                </c:pt>
                <c:pt idx="6">
                  <c:v>6521</c:v>
                </c:pt>
                <c:pt idx="7">
                  <c:v>3189</c:v>
                </c:pt>
                <c:pt idx="8">
                  <c:v>4601</c:v>
                </c:pt>
                <c:pt idx="9">
                  <c:v>8781</c:v>
                </c:pt>
                <c:pt idx="10">
                  <c:v>3776</c:v>
                </c:pt>
                <c:pt idx="11">
                  <c:v>4259</c:v>
                </c:pt>
                <c:pt idx="12">
                  <c:v>830</c:v>
                </c:pt>
                <c:pt idx="13">
                  <c:v>1420</c:v>
                </c:pt>
                <c:pt idx="14">
                  <c:v>3232</c:v>
                </c:pt>
                <c:pt idx="15">
                  <c:v>1682</c:v>
                </c:pt>
                <c:pt idx="16">
                  <c:v>1172</c:v>
                </c:pt>
                <c:pt idx="17">
                  <c:v>822</c:v>
                </c:pt>
                <c:pt idx="18">
                  <c:v>508</c:v>
                </c:pt>
                <c:pt idx="19">
                  <c:v>765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D6C-494B-B9B8-6A55D0A63CE1}"/>
            </c:ext>
          </c:extLst>
        </c:ser>
        <c:ser>
          <c:idx val="0"/>
          <c:order val="1"/>
          <c:tx>
            <c:strRef>
              <c:f>mcap_scatter!$C$1</c:f>
              <c:strCache>
                <c:ptCount val="1"/>
                <c:pt idx="0">
                  <c:v> NewsCount 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dk1">
                      <a:tint val="885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885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885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dk1">
                    <a:tint val="88500"/>
                  </a:schemeClr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0.21663647129057439"/>
                  <c:y val="2.910553800305790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MBBM.KL  </a:t>
                    </a:r>
                    <a:fld id="{9C93C2E4-D3E1-430B-AC69-D257A041AB12}" type="YVALUE">
                      <a:rPr lang="en-US"/>
                      <a:pPr/>
                      <a:t>[Y 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D6C-494B-B9B8-6A55D0A63CE1}"/>
                </c:ext>
              </c:extLst>
            </c:dLbl>
            <c:dLbl>
              <c:idx val="3"/>
              <c:layout>
                <c:manualLayout>
                  <c:x val="-4.7091412742382217E-2"/>
                  <c:y val="7.8559738134206247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CIMB.KL</a:t>
                    </a:r>
                    <a:r>
                      <a:rPr lang="en-US" baseline="0"/>
                      <a:t>  </a:t>
                    </a:r>
                    <a:fld id="{605E3DBA-EC36-4716-87EA-21D6A7A0A87A}" type="YVALUE">
                      <a:rPr lang="en-US"/>
                      <a:pPr/>
                      <a:t>[Y 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7D6C-494B-B9B8-6A55D0A63C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9525" cap="rnd">
                <a:solidFill>
                  <a:schemeClr val="dk1">
                    <a:tint val="885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mcap_scatter!$B$2:$B$21</c:f>
              <c:numCache>
                <c:formatCode>0.00E+00</c:formatCode>
                <c:ptCount val="20"/>
                <c:pt idx="0">
                  <c:v>86419897919.261993</c:v>
                </c:pt>
                <c:pt idx="1">
                  <c:v>62269499085.879997</c:v>
                </c:pt>
                <c:pt idx="2">
                  <c:v>42631557290.059196</c:v>
                </c:pt>
                <c:pt idx="3">
                  <c:v>35962713502.847</c:v>
                </c:pt>
                <c:pt idx="4">
                  <c:v>35609500000</c:v>
                </c:pt>
                <c:pt idx="5">
                  <c:v>34915390095.419998</c:v>
                </c:pt>
                <c:pt idx="6">
                  <c:v>29784449222.16</c:v>
                </c:pt>
                <c:pt idx="7">
                  <c:v>19248218980.799999</c:v>
                </c:pt>
                <c:pt idx="8">
                  <c:v>15352106681.8367</c:v>
                </c:pt>
                <c:pt idx="9">
                  <c:v>14888602652.3477</c:v>
                </c:pt>
                <c:pt idx="10">
                  <c:v>9329012400.8659706</c:v>
                </c:pt>
                <c:pt idx="11">
                  <c:v>6085298184.7150002</c:v>
                </c:pt>
                <c:pt idx="12">
                  <c:v>5786385493.8999996</c:v>
                </c:pt>
                <c:pt idx="13">
                  <c:v>5250232722.40485</c:v>
                </c:pt>
                <c:pt idx="14">
                  <c:v>4275895494</c:v>
                </c:pt>
                <c:pt idx="15">
                  <c:v>4122131473.10776</c:v>
                </c:pt>
                <c:pt idx="16">
                  <c:v>523297216.29688799</c:v>
                </c:pt>
                <c:pt idx="17">
                  <c:v>440237568.70992601</c:v>
                </c:pt>
                <c:pt idx="18">
                  <c:v>304051241.943569</c:v>
                </c:pt>
                <c:pt idx="19">
                  <c:v>232275043.15186399</c:v>
                </c:pt>
              </c:numCache>
            </c:numRef>
          </c:xVal>
          <c:yVal>
            <c:numRef>
              <c:f>mcap_scatter!$C$2:$C$21</c:f>
              <c:numCache>
                <c:formatCode>_(* #,##0_);_(* \(#,##0\);_(* "-"??_);_(@_)</c:formatCode>
                <c:ptCount val="20"/>
                <c:pt idx="0">
                  <c:v>5375</c:v>
                </c:pt>
                <c:pt idx="1">
                  <c:v>7736</c:v>
                </c:pt>
                <c:pt idx="2">
                  <c:v>5263</c:v>
                </c:pt>
                <c:pt idx="3">
                  <c:v>22715</c:v>
                </c:pt>
                <c:pt idx="4">
                  <c:v>4454</c:v>
                </c:pt>
                <c:pt idx="5">
                  <c:v>7411</c:v>
                </c:pt>
                <c:pt idx="6">
                  <c:v>6521</c:v>
                </c:pt>
                <c:pt idx="7">
                  <c:v>3189</c:v>
                </c:pt>
                <c:pt idx="8">
                  <c:v>4601</c:v>
                </c:pt>
                <c:pt idx="9">
                  <c:v>8781</c:v>
                </c:pt>
                <c:pt idx="10">
                  <c:v>3776</c:v>
                </c:pt>
                <c:pt idx="11">
                  <c:v>4259</c:v>
                </c:pt>
                <c:pt idx="12">
                  <c:v>830</c:v>
                </c:pt>
                <c:pt idx="13">
                  <c:v>1420</c:v>
                </c:pt>
                <c:pt idx="14">
                  <c:v>3232</c:v>
                </c:pt>
                <c:pt idx="15">
                  <c:v>1682</c:v>
                </c:pt>
                <c:pt idx="16">
                  <c:v>1172</c:v>
                </c:pt>
                <c:pt idx="17">
                  <c:v>822</c:v>
                </c:pt>
                <c:pt idx="18">
                  <c:v>508</c:v>
                </c:pt>
                <c:pt idx="19">
                  <c:v>765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D6C-494B-B9B8-6A55D0A63C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6128160"/>
        <c:axId val="1214562032"/>
      </c:scatterChart>
      <c:valAx>
        <c:axId val="1156128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Market Capital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562032"/>
        <c:crosses val="autoZero"/>
        <c:crossBetween val="midCat"/>
      </c:valAx>
      <c:valAx>
        <c:axId val="121456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News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6128160"/>
        <c:crosses val="autoZero"/>
        <c:crossBetween val="midCat"/>
      </c:valAx>
      <c:spPr>
        <a:noFill/>
        <a:ln>
          <a:solidFill>
            <a:schemeClr val="tx1">
              <a:lumMod val="50000"/>
              <a:lumOff val="5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Financial Services Stocks</a:t>
            </a:r>
          </a:p>
          <a:p>
            <a:pPr>
              <a:defRPr/>
            </a:pPr>
            <a:r>
              <a:rPr lang="en-US"/>
              <a:t>Distribution of Returns Label</a:t>
            </a:r>
          </a:p>
        </c:rich>
      </c:tx>
      <c:layout>
        <c:manualLayout>
          <c:xMode val="edge"/>
          <c:yMode val="edge"/>
          <c:x val="0.28682337691380044"/>
          <c:y val="1.86587673973228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895940569099792"/>
          <c:y val="0.19087938069601793"/>
          <c:w val="0.83154038747379022"/>
          <c:h val="0.59096776233826864"/>
        </c:manualLayout>
      </c:layout>
      <c:areaChart>
        <c:grouping val="stacked"/>
        <c:varyColors val="0"/>
        <c:ser>
          <c:idx val="0"/>
          <c:order val="0"/>
          <c:tx>
            <c:strRef>
              <c:f>Returns!$B$39</c:f>
              <c:strCache>
                <c:ptCount val="1"/>
                <c:pt idx="0">
                  <c:v>DOWN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strRef>
              <c:f>Returns!$C$38:$H$38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Returns!$C$39:$H$39</c:f>
              <c:numCache>
                <c:formatCode>_(* #,##0.00_);_(* \(#,##0.00\);_(* "-"??_);_(@_)</c:formatCode>
                <c:ptCount val="6"/>
                <c:pt idx="0">
                  <c:v>24.82</c:v>
                </c:pt>
                <c:pt idx="1">
                  <c:v>30.42</c:v>
                </c:pt>
                <c:pt idx="2">
                  <c:v>33.29</c:v>
                </c:pt>
                <c:pt idx="3">
                  <c:v>35.11</c:v>
                </c:pt>
                <c:pt idx="4">
                  <c:v>36.020000000000003</c:v>
                </c:pt>
                <c:pt idx="5">
                  <c:v>36.93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C6-4C91-A2DD-03D4392BA589}"/>
            </c:ext>
          </c:extLst>
        </c:ser>
        <c:ser>
          <c:idx val="1"/>
          <c:order val="1"/>
          <c:tx>
            <c:strRef>
              <c:f>Returns!$B$40</c:f>
              <c:strCache>
                <c:ptCount val="1"/>
                <c:pt idx="0">
                  <c:v>STAY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strRef>
              <c:f>Returns!$C$38:$H$38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Returns!$C$40:$H$40</c:f>
              <c:numCache>
                <c:formatCode>_(* #,##0.00_);_(* \(#,##0.00\);_(* "-"??_);_(@_)</c:formatCode>
                <c:ptCount val="6"/>
                <c:pt idx="0">
                  <c:v>49.88</c:v>
                </c:pt>
                <c:pt idx="1">
                  <c:v>38.42</c:v>
                </c:pt>
                <c:pt idx="2">
                  <c:v>32.31</c:v>
                </c:pt>
                <c:pt idx="3">
                  <c:v>27.93</c:v>
                </c:pt>
                <c:pt idx="4">
                  <c:v>25.46</c:v>
                </c:pt>
                <c:pt idx="5">
                  <c:v>22.93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C6-4C91-A2DD-03D4392BA589}"/>
            </c:ext>
          </c:extLst>
        </c:ser>
        <c:ser>
          <c:idx val="2"/>
          <c:order val="2"/>
          <c:tx>
            <c:strRef>
              <c:f>Returns!$B$41</c:f>
              <c:strCache>
                <c:ptCount val="1"/>
                <c:pt idx="0">
                  <c:v>UP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strRef>
              <c:f>Returns!$C$38:$H$38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Returns!$C$41:$H$41</c:f>
              <c:numCache>
                <c:formatCode>_(* #,##0.00_);_(* \(#,##0.00\);_(* "-"??_);_(@_)</c:formatCode>
                <c:ptCount val="6"/>
                <c:pt idx="0">
                  <c:v>25.3</c:v>
                </c:pt>
                <c:pt idx="1">
                  <c:v>31.16</c:v>
                </c:pt>
                <c:pt idx="2">
                  <c:v>34.4</c:v>
                </c:pt>
                <c:pt idx="3">
                  <c:v>36.97</c:v>
                </c:pt>
                <c:pt idx="4">
                  <c:v>38.520000000000003</c:v>
                </c:pt>
                <c:pt idx="5">
                  <c:v>40.14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C6-4C91-A2DD-03D4392BA5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6967567"/>
        <c:axId val="1121234031"/>
      </c:areaChart>
      <c:catAx>
        <c:axId val="154696756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1234031"/>
        <c:crosses val="autoZero"/>
        <c:auto val="1"/>
        <c:lblAlgn val="ctr"/>
        <c:lblOffset val="100"/>
        <c:noMultiLvlLbl val="0"/>
      </c:catAx>
      <c:valAx>
        <c:axId val="112123403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6967567"/>
        <c:crosses val="autoZero"/>
        <c:crossBetween val="midCat"/>
        <c:majorUnit val="20"/>
        <c:minorUnit val="1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Telecommunication &amp; Media Stocks</a:t>
            </a:r>
          </a:p>
          <a:p>
            <a:pPr algn="ctr" rtl="0">
              <a:defRPr/>
            </a:pPr>
            <a:r>
              <a:rPr lang="en-US">
                <a:solidFill>
                  <a:schemeClr val="tx1"/>
                </a:solidFill>
              </a:rPr>
              <a:t>Distribution of Returns Label</a:t>
            </a:r>
          </a:p>
        </c:rich>
      </c:tx>
      <c:layout>
        <c:manualLayout>
          <c:xMode val="edge"/>
          <c:yMode val="edge"/>
          <c:x val="0.25575277956081749"/>
          <c:y val="2.61976893630104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787256615077383"/>
          <c:y val="0.19194377642907015"/>
          <c:w val="0.8326921819651476"/>
          <c:h val="0.58868688649478873"/>
        </c:manualLayout>
      </c:layout>
      <c:areaChart>
        <c:grouping val="stacked"/>
        <c:varyColors val="0"/>
        <c:ser>
          <c:idx val="0"/>
          <c:order val="0"/>
          <c:tx>
            <c:strRef>
              <c:f>Returns!$K$39</c:f>
              <c:strCache>
                <c:ptCount val="1"/>
                <c:pt idx="0">
                  <c:v>DOWN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strRef>
              <c:f>Returns!$L$38:$Q$38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Returns!$L$39:$Q$39</c:f>
              <c:numCache>
                <c:formatCode>_(* #,##0.00_);_(* \(#,##0.00\);_(* "-"??_);_(@_)</c:formatCode>
                <c:ptCount val="6"/>
                <c:pt idx="0">
                  <c:v>29.31</c:v>
                </c:pt>
                <c:pt idx="1">
                  <c:v>34.729999999999997</c:v>
                </c:pt>
                <c:pt idx="2">
                  <c:v>37.15</c:v>
                </c:pt>
                <c:pt idx="3">
                  <c:v>38.76</c:v>
                </c:pt>
                <c:pt idx="4">
                  <c:v>39.57</c:v>
                </c:pt>
                <c:pt idx="5">
                  <c:v>40.36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16-4035-9E9A-84DF9EE4E1A0}"/>
            </c:ext>
          </c:extLst>
        </c:ser>
        <c:ser>
          <c:idx val="1"/>
          <c:order val="1"/>
          <c:tx>
            <c:strRef>
              <c:f>Returns!$K$40</c:f>
              <c:strCache>
                <c:ptCount val="1"/>
                <c:pt idx="0">
                  <c:v>STAY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strRef>
              <c:f>Returns!$L$38:$Q$38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Returns!$L$40:$Q$40</c:f>
              <c:numCache>
                <c:formatCode>_(* #,##0.00_);_(* \(#,##0.00\);_(* "-"??_);_(@_)</c:formatCode>
                <c:ptCount val="6"/>
                <c:pt idx="0">
                  <c:v>40.53</c:v>
                </c:pt>
                <c:pt idx="1">
                  <c:v>30.43</c:v>
                </c:pt>
                <c:pt idx="2">
                  <c:v>25.73</c:v>
                </c:pt>
                <c:pt idx="3">
                  <c:v>22.39</c:v>
                </c:pt>
                <c:pt idx="4">
                  <c:v>20.420000000000002</c:v>
                </c:pt>
                <c:pt idx="5">
                  <c:v>18.57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16-4035-9E9A-84DF9EE4E1A0}"/>
            </c:ext>
          </c:extLst>
        </c:ser>
        <c:ser>
          <c:idx val="2"/>
          <c:order val="2"/>
          <c:tx>
            <c:strRef>
              <c:f>Returns!$K$41</c:f>
              <c:strCache>
                <c:ptCount val="1"/>
                <c:pt idx="0">
                  <c:v>UP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strRef>
              <c:f>Returns!$L$38:$Q$38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Returns!$L$41:$Q$41</c:f>
              <c:numCache>
                <c:formatCode>_(* #,##0.00_);_(* \(#,##0.00\);_(* "-"??_);_(@_)</c:formatCode>
                <c:ptCount val="6"/>
                <c:pt idx="0">
                  <c:v>30.17</c:v>
                </c:pt>
                <c:pt idx="1">
                  <c:v>34.840000000000003</c:v>
                </c:pt>
                <c:pt idx="2">
                  <c:v>37.119999999999997</c:v>
                </c:pt>
                <c:pt idx="3">
                  <c:v>38.85</c:v>
                </c:pt>
                <c:pt idx="4">
                  <c:v>40.01</c:v>
                </c:pt>
                <c:pt idx="5">
                  <c:v>41.07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16-4035-9E9A-84DF9EE4E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7958175"/>
        <c:axId val="1734220047"/>
      </c:areaChart>
      <c:catAx>
        <c:axId val="150795817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220047"/>
        <c:crosses val="autoZero"/>
        <c:auto val="1"/>
        <c:lblAlgn val="ctr"/>
        <c:lblOffset val="100"/>
        <c:noMultiLvlLbl val="0"/>
      </c:catAx>
      <c:valAx>
        <c:axId val="1734220047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7958175"/>
        <c:crosses val="autoZero"/>
        <c:crossBetween val="midCat"/>
        <c:majorUnit val="20"/>
        <c:minorUnit val="1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6T13:28:16.19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5/3/2020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5/3/2020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6"/>
            <a:ext cx="5445760" cy="3913614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83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10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edgemarkets.com/article/analysing-fbm-klci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tar.com.my/search/?q=maybank&amp;qguid=&amp;qtag=33%2C76&amp;QDR=QDR_simple&amp;DateRange_DDL=anytime&amp;qsort=newest&amp;qrec=10&amp;adv=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1856086"/>
            <a:ext cx="5734050" cy="2219691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Business news mining and impact on stock price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4075776"/>
            <a:ext cx="5734050" cy="110582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b="1" dirty="0"/>
              <a:t>Yong Keh Soon (WQD 180065)</a:t>
            </a:r>
          </a:p>
          <a:p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>
                <a:solidFill>
                  <a:schemeClr val="tx2"/>
                </a:solidFill>
              </a:rPr>
              <a:t>Supervisor: Associate Prof. Dr. Ow Siew Hock</a:t>
            </a:r>
          </a:p>
        </p:txBody>
      </p:sp>
      <p:pic>
        <p:nvPicPr>
          <p:cNvPr id="1026" name="Picture 2" descr="http://4.bp.blogspot.com/-FJlbvZdwOrU/VBhK2Cve_MI/AAAAAAAABRI/DpTUdMT77KM/s1600/klci.jpg">
            <a:extLst>
              <a:ext uri="{FF2B5EF4-FFF2-40B4-BE49-F238E27FC236}">
                <a16:creationId xmlns:a16="http://schemas.microsoft.com/office/drawing/2014/main" id="{DD764918-8B2D-4BA7-9633-7D413DD3ACA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r="89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2349321-91B0-4783-927A-5720BFB86811}"/>
              </a:ext>
            </a:extLst>
          </p:cNvPr>
          <p:cNvSpPr txBox="1"/>
          <p:nvPr/>
        </p:nvSpPr>
        <p:spPr>
          <a:xfrm>
            <a:off x="4968800" y="4114801"/>
            <a:ext cx="175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2880" indent="-182880">
              <a:buFont typeface="Arial" panose="020B0604020202020204" pitchFamily="34" charset="0"/>
              <a:buChar char="•"/>
              <a:defRPr sz="1000" b="1"/>
            </a:lvl1pPr>
          </a:lstStyle>
          <a:p>
            <a:r>
              <a:rPr lang="en-US" dirty="0"/>
              <a:t>Stop Words removal</a:t>
            </a:r>
          </a:p>
          <a:p>
            <a:r>
              <a:rPr lang="en-US" dirty="0"/>
              <a:t>Noun Removal</a:t>
            </a:r>
          </a:p>
          <a:p>
            <a:r>
              <a:rPr lang="en-US" dirty="0"/>
              <a:t>Minimum occurrence</a:t>
            </a:r>
          </a:p>
          <a:p>
            <a:r>
              <a:rPr lang="en-US" dirty="0"/>
              <a:t>First N words</a:t>
            </a:r>
          </a:p>
          <a:p>
            <a:r>
              <a:rPr lang="en-US" dirty="0"/>
              <a:t>Filter text on Dictionary categories</a:t>
            </a:r>
          </a:p>
          <a:p>
            <a:r>
              <a:rPr lang="en-US" dirty="0"/>
              <a:t>Header and/or Body text</a:t>
            </a:r>
          </a:p>
          <a:p>
            <a:r>
              <a:rPr lang="en-US" dirty="0"/>
              <a:t>Select high performance terms using Statistical on exogenous feedback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7FB4F-D166-427D-B3BC-5ABEC494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Common Method (Machine Learning Based)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99C23-EF9E-4B23-8E13-C26922F0AB5C}"/>
              </a:ext>
            </a:extLst>
          </p:cNvPr>
          <p:cNvSpPr/>
          <p:nvPr/>
        </p:nvSpPr>
        <p:spPr>
          <a:xfrm>
            <a:off x="1957062" y="3200399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News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F9D1D-2C40-4E74-9BC6-EE354033D68A}"/>
              </a:ext>
            </a:extLst>
          </p:cNvPr>
          <p:cNvSpPr/>
          <p:nvPr/>
        </p:nvSpPr>
        <p:spPr>
          <a:xfrm>
            <a:off x="3527956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FC3BD-815E-47AD-963D-E31B342729B6}"/>
              </a:ext>
            </a:extLst>
          </p:cNvPr>
          <p:cNvSpPr/>
          <p:nvPr/>
        </p:nvSpPr>
        <p:spPr>
          <a:xfrm>
            <a:off x="5045000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Selection &amp; Reduction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D4B2B-4127-47EC-8F72-D64C73E2074B}"/>
              </a:ext>
            </a:extLst>
          </p:cNvPr>
          <p:cNvSpPr/>
          <p:nvPr/>
        </p:nvSpPr>
        <p:spPr>
          <a:xfrm>
            <a:off x="6781800" y="3200398"/>
            <a:ext cx="1524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Representation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E6F6C-384C-4B92-AACD-2BDDE6623ABC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3100062" y="3588939"/>
            <a:ext cx="4278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F55D8-3B01-497C-A19F-020C6B858F5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670956" y="3588939"/>
            <a:ext cx="37404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DC7085-C128-4AE5-BC01-6F44BB57466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188000" y="3588939"/>
            <a:ext cx="5938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C7CE65-2924-4BF5-AA76-9D5AFCC73EEB}"/>
              </a:ext>
            </a:extLst>
          </p:cNvPr>
          <p:cNvSpPr txBox="1"/>
          <p:nvPr/>
        </p:nvSpPr>
        <p:spPr>
          <a:xfrm>
            <a:off x="3451756" y="4114801"/>
            <a:ext cx="1242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N-Gram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Words Combo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Indicators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Noun Word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Noun Phrase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Named Entity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5B8E26-A817-405C-94BA-7E2813AE41D3}"/>
              </a:ext>
            </a:extLst>
          </p:cNvPr>
          <p:cNvSpPr/>
          <p:nvPr/>
        </p:nvSpPr>
        <p:spPr>
          <a:xfrm>
            <a:off x="304800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News (Text)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3EF299-F22E-45A9-902B-236BB6822DD8}"/>
              </a:ext>
            </a:extLst>
          </p:cNvPr>
          <p:cNvCxnSpPr>
            <a:cxnSpLocks/>
            <a:stCxn id="18" idx="3"/>
            <a:endCxn id="3" idx="1"/>
          </p:cNvCxnSpPr>
          <p:nvPr/>
        </p:nvCxnSpPr>
        <p:spPr>
          <a:xfrm>
            <a:off x="1447800" y="3588939"/>
            <a:ext cx="509262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ED81FA-6D35-44D4-9B79-ACF24EB28B5B}"/>
              </a:ext>
            </a:extLst>
          </p:cNvPr>
          <p:cNvSpPr txBox="1"/>
          <p:nvPr/>
        </p:nvSpPr>
        <p:spPr>
          <a:xfrm>
            <a:off x="1912900" y="4145974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Keyword Matching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Original news source tagging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CF3081-4F0E-4B65-B35B-8E21370E0AFE}"/>
              </a:ext>
            </a:extLst>
          </p:cNvPr>
          <p:cNvSpPr/>
          <p:nvPr/>
        </p:nvSpPr>
        <p:spPr>
          <a:xfrm>
            <a:off x="5045000" y="2158149"/>
            <a:ext cx="1143000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Dictionary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82A233-1A54-4191-93C6-8E2AB61CBD22}"/>
              </a:ext>
            </a:extLst>
          </p:cNvPr>
          <p:cNvSpPr txBox="1"/>
          <p:nvPr/>
        </p:nvSpPr>
        <p:spPr>
          <a:xfrm>
            <a:off x="6705600" y="4114800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2880" indent="-182880">
              <a:buFont typeface="Arial" panose="020B0604020202020204" pitchFamily="34" charset="0"/>
              <a:buChar char="•"/>
              <a:defRPr sz="1000" b="1"/>
            </a:lvl1pPr>
          </a:lstStyle>
          <a:p>
            <a:r>
              <a:rPr lang="en-US" dirty="0"/>
              <a:t>Binary (Presence)</a:t>
            </a:r>
          </a:p>
          <a:p>
            <a:r>
              <a:rPr lang="en-US" dirty="0"/>
              <a:t>Term Frequency (TF)</a:t>
            </a:r>
          </a:p>
          <a:p>
            <a:r>
              <a:rPr lang="en-US" dirty="0"/>
              <a:t>Log (TF)</a:t>
            </a:r>
          </a:p>
          <a:p>
            <a:r>
              <a:rPr lang="en-US" dirty="0"/>
              <a:t>TF-IDF</a:t>
            </a:r>
          </a:p>
          <a:p>
            <a:r>
              <a:rPr lang="en-US" dirty="0"/>
              <a:t>Sentiment Score or equivalent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B15CBE-710C-46C1-ADBB-0D0420241D68}"/>
              </a:ext>
            </a:extLst>
          </p:cNvPr>
          <p:cNvSpPr/>
          <p:nvPr/>
        </p:nvSpPr>
        <p:spPr>
          <a:xfrm>
            <a:off x="8780805" y="3200398"/>
            <a:ext cx="1030218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FB89B2-5169-4AAE-AA98-AB216C28E1BC}"/>
              </a:ext>
            </a:extLst>
          </p:cNvPr>
          <p:cNvCxnSpPr>
            <a:cxnSpLocks/>
            <a:stCxn id="9" idx="3"/>
            <a:endCxn id="29" idx="1"/>
          </p:cNvCxnSpPr>
          <p:nvPr/>
        </p:nvCxnSpPr>
        <p:spPr>
          <a:xfrm>
            <a:off x="8305800" y="3588939"/>
            <a:ext cx="47500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525DAD-EBBD-4D12-B8D2-ACFCAB973B17}"/>
              </a:ext>
            </a:extLst>
          </p:cNvPr>
          <p:cNvSpPr txBox="1"/>
          <p:nvPr/>
        </p:nvSpPr>
        <p:spPr>
          <a:xfrm>
            <a:off x="4794859" y="15240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General Inquirer Harvard IV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Custom word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179B88-791C-41B6-B54F-A93EBA8E1DC3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5616500" y="2598244"/>
            <a:ext cx="0" cy="6021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0A224CF-4B1C-4851-87FC-ABC0AFA84DDA}"/>
              </a:ext>
            </a:extLst>
          </p:cNvPr>
          <p:cNvSpPr txBox="1"/>
          <p:nvPr/>
        </p:nvSpPr>
        <p:spPr>
          <a:xfrm>
            <a:off x="9351818" y="4052152"/>
            <a:ext cx="108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SVM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VAR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21D703-478B-4E78-A299-FED0A14A11D1}"/>
              </a:ext>
            </a:extLst>
          </p:cNvPr>
          <p:cNvSpPr/>
          <p:nvPr/>
        </p:nvSpPr>
        <p:spPr>
          <a:xfrm>
            <a:off x="304800" y="5791200"/>
            <a:ext cx="12573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Fundamental Data (numeric)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8CF90E-DAC9-4250-9711-A28939BEA743}"/>
              </a:ext>
            </a:extLst>
          </p:cNvPr>
          <p:cNvSpPr/>
          <p:nvPr/>
        </p:nvSpPr>
        <p:spPr>
          <a:xfrm>
            <a:off x="8991600" y="2136297"/>
            <a:ext cx="1030218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Stock Price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B139AF1-321C-4862-B13A-36D9B64528C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506709" y="2576392"/>
            <a:ext cx="0" cy="6240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7AFF56A-C551-4A9A-9849-15DB3BC83D66}"/>
              </a:ext>
            </a:extLst>
          </p:cNvPr>
          <p:cNvCxnSpPr>
            <a:stCxn id="44" idx="3"/>
            <a:endCxn id="29" idx="2"/>
          </p:cNvCxnSpPr>
          <p:nvPr/>
        </p:nvCxnSpPr>
        <p:spPr>
          <a:xfrm flipV="1">
            <a:off x="1562100" y="3977479"/>
            <a:ext cx="7733814" cy="2202262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25A62AA-755C-48B4-8D2E-FAA709DAE254}"/>
              </a:ext>
            </a:extLst>
          </p:cNvPr>
          <p:cNvSpPr/>
          <p:nvPr/>
        </p:nvSpPr>
        <p:spPr>
          <a:xfrm>
            <a:off x="10590958" y="3200397"/>
            <a:ext cx="822755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Predict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3B7E015-2976-472D-99F0-68B69C46BF57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9811023" y="3588938"/>
            <a:ext cx="77993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25864BD-C0F5-4336-98B2-62E8371562C8}"/>
              </a:ext>
            </a:extLst>
          </p:cNvPr>
          <p:cNvSpPr txBox="1"/>
          <p:nvPr/>
        </p:nvSpPr>
        <p:spPr>
          <a:xfrm>
            <a:off x="10541790" y="4119797"/>
            <a:ext cx="13231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Stock Price (regression)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Price Direction (classification)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6ABB60-0230-4C5D-B15D-89E6153117FD}"/>
              </a:ext>
            </a:extLst>
          </p:cNvPr>
          <p:cNvSpPr txBox="1"/>
          <p:nvPr/>
        </p:nvSpPr>
        <p:spPr>
          <a:xfrm>
            <a:off x="9729900" y="2658469"/>
            <a:ext cx="116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Label (Price / Direction)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A39E5F-F2D1-43DB-A03B-D5889976732F}"/>
              </a:ext>
            </a:extLst>
          </p:cNvPr>
          <p:cNvSpPr/>
          <p:nvPr/>
        </p:nvSpPr>
        <p:spPr>
          <a:xfrm>
            <a:off x="5181600" y="5410200"/>
            <a:ext cx="1365859" cy="594517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530D212-66FD-4ECC-B372-AE6AE0C7A6DE}"/>
              </a:ext>
            </a:extLst>
          </p:cNvPr>
          <p:cNvSpPr/>
          <p:nvPr/>
        </p:nvSpPr>
        <p:spPr>
          <a:xfrm>
            <a:off x="9790089" y="2865802"/>
            <a:ext cx="623122" cy="17380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E95F52C-D06A-473E-9E49-A89F28F3A34B}"/>
              </a:ext>
            </a:extLst>
          </p:cNvPr>
          <p:cNvCxnSpPr>
            <a:cxnSpLocks/>
            <a:stCxn id="87" idx="2"/>
            <a:endCxn id="86" idx="3"/>
          </p:cNvCxnSpPr>
          <p:nvPr/>
        </p:nvCxnSpPr>
        <p:spPr>
          <a:xfrm rot="5400000">
            <a:off x="6990628" y="2596437"/>
            <a:ext cx="2667854" cy="3554191"/>
          </a:xfrm>
          <a:prstGeom prst="bentConnector2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13788F-83A5-4C55-9FAA-91F5504286DF}"/>
              </a:ext>
            </a:extLst>
          </p:cNvPr>
          <p:cNvSpPr txBox="1"/>
          <p:nvPr/>
        </p:nvSpPr>
        <p:spPr>
          <a:xfrm>
            <a:off x="3810000" y="6298141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highlight>
                  <a:srgbClr val="FFFF00"/>
                </a:highlight>
              </a:rPr>
              <a:t>[Tetlock, 2007],  [Tetlock et al., 2008],  [Loughran and McDonald, 2011],  [</a:t>
            </a:r>
            <a:r>
              <a:rPr lang="en-US" sz="1400" b="1" dirty="0" err="1">
                <a:solidFill>
                  <a:schemeClr val="tx2"/>
                </a:solidFill>
                <a:highlight>
                  <a:srgbClr val="FFFF00"/>
                </a:highlight>
              </a:rPr>
              <a:t>Hagenau</a:t>
            </a:r>
            <a:r>
              <a:rPr lang="en-US" sz="1400" b="1" dirty="0">
                <a:solidFill>
                  <a:schemeClr val="tx2"/>
                </a:solidFill>
                <a:highlight>
                  <a:srgbClr val="FFFF00"/>
                </a:highlight>
              </a:rPr>
              <a:t> et al., 2012], </a:t>
            </a:r>
          </a:p>
          <a:p>
            <a:r>
              <a:rPr lang="en-US" sz="1400" b="1" dirty="0">
                <a:solidFill>
                  <a:schemeClr val="tx2"/>
                </a:solidFill>
                <a:highlight>
                  <a:srgbClr val="FFFF00"/>
                </a:highlight>
              </a:rPr>
              <a:t>[Schumaker and Chen, 2009],  [Nassirtoussi et al., 2015],  [Li et al., 2014]</a:t>
            </a:r>
          </a:p>
        </p:txBody>
      </p:sp>
    </p:spTree>
    <p:extLst>
      <p:ext uri="{BB962C8B-B14F-4D97-AF65-F5344CB8AC3E}">
        <p14:creationId xmlns:p14="http://schemas.microsoft.com/office/powerpoint/2010/main" val="84700693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2349321-91B0-4783-927A-5720BFB86811}"/>
              </a:ext>
            </a:extLst>
          </p:cNvPr>
          <p:cNvSpPr txBox="1"/>
          <p:nvPr/>
        </p:nvSpPr>
        <p:spPr>
          <a:xfrm>
            <a:off x="4968800" y="4114800"/>
            <a:ext cx="1752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Categorize Word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Filter text on Dictionary categories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Header and/or Body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7FB4F-D166-427D-B3BC-5ABEC494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Common Method (Sentiment Based)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99C23-EF9E-4B23-8E13-C26922F0AB5C}"/>
              </a:ext>
            </a:extLst>
          </p:cNvPr>
          <p:cNvSpPr/>
          <p:nvPr/>
        </p:nvSpPr>
        <p:spPr>
          <a:xfrm>
            <a:off x="1957062" y="3200399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News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F9D1D-2C40-4E74-9BC6-EE354033D68A}"/>
              </a:ext>
            </a:extLst>
          </p:cNvPr>
          <p:cNvSpPr/>
          <p:nvPr/>
        </p:nvSpPr>
        <p:spPr>
          <a:xfrm>
            <a:off x="3527956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FC3BD-815E-47AD-963D-E31B342729B6}"/>
              </a:ext>
            </a:extLst>
          </p:cNvPr>
          <p:cNvSpPr/>
          <p:nvPr/>
        </p:nvSpPr>
        <p:spPr>
          <a:xfrm>
            <a:off x="5045000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Selection &amp; Reduction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D4B2B-4127-47EC-8F72-D64C73E2074B}"/>
              </a:ext>
            </a:extLst>
          </p:cNvPr>
          <p:cNvSpPr/>
          <p:nvPr/>
        </p:nvSpPr>
        <p:spPr>
          <a:xfrm>
            <a:off x="6781800" y="3200398"/>
            <a:ext cx="1427504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Representation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E6F6C-384C-4B92-AACD-2BDDE6623ABC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3100062" y="3588939"/>
            <a:ext cx="4278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F55D8-3B01-497C-A19F-020C6B858F5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670956" y="3588939"/>
            <a:ext cx="37404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DC7085-C128-4AE5-BC01-6F44BB57466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188000" y="3588939"/>
            <a:ext cx="5938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C7CE65-2924-4BF5-AA76-9D5AFCC73EEB}"/>
              </a:ext>
            </a:extLst>
          </p:cNvPr>
          <p:cNvSpPr txBox="1"/>
          <p:nvPr/>
        </p:nvSpPr>
        <p:spPr>
          <a:xfrm>
            <a:off x="3451756" y="4114800"/>
            <a:ext cx="1242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Unigram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5B8E26-A817-405C-94BA-7E2813AE41D3}"/>
              </a:ext>
            </a:extLst>
          </p:cNvPr>
          <p:cNvSpPr/>
          <p:nvPr/>
        </p:nvSpPr>
        <p:spPr>
          <a:xfrm>
            <a:off x="304800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News (Text)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3EF299-F22E-45A9-902B-236BB6822DD8}"/>
              </a:ext>
            </a:extLst>
          </p:cNvPr>
          <p:cNvCxnSpPr>
            <a:cxnSpLocks/>
            <a:stCxn id="18" idx="3"/>
            <a:endCxn id="3" idx="1"/>
          </p:cNvCxnSpPr>
          <p:nvPr/>
        </p:nvCxnSpPr>
        <p:spPr>
          <a:xfrm>
            <a:off x="1447800" y="3588939"/>
            <a:ext cx="509262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ED81FA-6D35-44D4-9B79-ACF24EB28B5B}"/>
              </a:ext>
            </a:extLst>
          </p:cNvPr>
          <p:cNvSpPr txBox="1"/>
          <p:nvPr/>
        </p:nvSpPr>
        <p:spPr>
          <a:xfrm>
            <a:off x="1912900" y="4114800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Keyword Matching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Original news source tagging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CF3081-4F0E-4B65-B35B-8E21370E0AFE}"/>
              </a:ext>
            </a:extLst>
          </p:cNvPr>
          <p:cNvSpPr/>
          <p:nvPr/>
        </p:nvSpPr>
        <p:spPr>
          <a:xfrm>
            <a:off x="5045000" y="2158149"/>
            <a:ext cx="1143000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Dictionary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82A233-1A54-4191-93C6-8E2AB61CBD22}"/>
              </a:ext>
            </a:extLst>
          </p:cNvPr>
          <p:cNvSpPr txBox="1"/>
          <p:nvPr/>
        </p:nvSpPr>
        <p:spPr>
          <a:xfrm>
            <a:off x="6705600" y="4114800"/>
            <a:ext cx="167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Sentiment Scoring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B15CBE-710C-46C1-ADBB-0D0420241D68}"/>
              </a:ext>
            </a:extLst>
          </p:cNvPr>
          <p:cNvSpPr/>
          <p:nvPr/>
        </p:nvSpPr>
        <p:spPr>
          <a:xfrm>
            <a:off x="8780805" y="3200398"/>
            <a:ext cx="1030218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Classify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FB89B2-5169-4AAE-AA98-AB216C28E1BC}"/>
              </a:ext>
            </a:extLst>
          </p:cNvPr>
          <p:cNvCxnSpPr>
            <a:cxnSpLocks/>
            <a:stCxn id="9" idx="3"/>
            <a:endCxn id="29" idx="1"/>
          </p:cNvCxnSpPr>
          <p:nvPr/>
        </p:nvCxnSpPr>
        <p:spPr>
          <a:xfrm>
            <a:off x="8209304" y="3588939"/>
            <a:ext cx="57150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525DAD-EBBD-4D12-B8D2-ACFCAB973B17}"/>
              </a:ext>
            </a:extLst>
          </p:cNvPr>
          <p:cNvSpPr txBox="1"/>
          <p:nvPr/>
        </p:nvSpPr>
        <p:spPr>
          <a:xfrm>
            <a:off x="4794859" y="1524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General Inquirer Harvard IV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179B88-791C-41B6-B54F-A93EBA8E1DC3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5616500" y="2598244"/>
            <a:ext cx="0" cy="6021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28CF90E-DAC9-4250-9711-A28939BEA743}"/>
              </a:ext>
            </a:extLst>
          </p:cNvPr>
          <p:cNvSpPr/>
          <p:nvPr/>
        </p:nvSpPr>
        <p:spPr>
          <a:xfrm>
            <a:off x="8991600" y="2136297"/>
            <a:ext cx="1030218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Stock Price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B139AF1-321C-4862-B13A-36D9B64528C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506709" y="2576392"/>
            <a:ext cx="0" cy="6240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25A62AA-755C-48B4-8D2E-FAA709DAE254}"/>
              </a:ext>
            </a:extLst>
          </p:cNvPr>
          <p:cNvSpPr/>
          <p:nvPr/>
        </p:nvSpPr>
        <p:spPr>
          <a:xfrm>
            <a:off x="10590958" y="3200397"/>
            <a:ext cx="822755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Predict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3B7E015-2976-472D-99F0-68B69C46BF57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9811023" y="3588938"/>
            <a:ext cx="77993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25864BD-C0F5-4336-98B2-62E8371562C8}"/>
              </a:ext>
            </a:extLst>
          </p:cNvPr>
          <p:cNvSpPr txBox="1"/>
          <p:nvPr/>
        </p:nvSpPr>
        <p:spPr>
          <a:xfrm>
            <a:off x="10515600" y="4114800"/>
            <a:ext cx="13231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Price Direction (classification)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Up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 err="1">
                <a:solidFill>
                  <a:schemeClr val="tx2"/>
                </a:solidFill>
              </a:rPr>
              <a:t>NoChange</a:t>
            </a:r>
            <a:endParaRPr lang="en-US" sz="1000" b="1" dirty="0">
              <a:solidFill>
                <a:schemeClr val="tx2"/>
              </a:solidFill>
            </a:endParaRP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Down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tx2"/>
              </a:solidFill>
            </a:endParaRP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6ABB60-0230-4C5D-B15D-89E6153117FD}"/>
              </a:ext>
            </a:extLst>
          </p:cNvPr>
          <p:cNvSpPr txBox="1"/>
          <p:nvPr/>
        </p:nvSpPr>
        <p:spPr>
          <a:xfrm>
            <a:off x="9568930" y="2670561"/>
            <a:ext cx="1022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Label (Price Direction)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530D212-66FD-4ECC-B372-AE6AE0C7A6DE}"/>
              </a:ext>
            </a:extLst>
          </p:cNvPr>
          <p:cNvSpPr/>
          <p:nvPr/>
        </p:nvSpPr>
        <p:spPr>
          <a:xfrm>
            <a:off x="8883587" y="4458785"/>
            <a:ext cx="927436" cy="517789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A5AC08-0C88-4187-AA84-9E199CBEF05F}"/>
              </a:ext>
            </a:extLst>
          </p:cNvPr>
          <p:cNvSpPr txBox="1"/>
          <p:nvPr/>
        </p:nvSpPr>
        <p:spPr>
          <a:xfrm>
            <a:off x="6966778" y="1524000"/>
            <a:ext cx="141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SentiWordNet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Custom Scorer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C8F450B-DA04-46B3-BE04-359BEC3CCB7A}"/>
              </a:ext>
            </a:extLst>
          </p:cNvPr>
          <p:cNvSpPr/>
          <p:nvPr/>
        </p:nvSpPr>
        <p:spPr>
          <a:xfrm>
            <a:off x="6966778" y="2141836"/>
            <a:ext cx="1143000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Sentiment Scorer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82C7328-400D-4FC2-AE35-7872D3280A7D}"/>
              </a:ext>
            </a:extLst>
          </p:cNvPr>
          <p:cNvCxnSpPr>
            <a:cxnSpLocks/>
          </p:cNvCxnSpPr>
          <p:nvPr/>
        </p:nvCxnSpPr>
        <p:spPr>
          <a:xfrm>
            <a:off x="7543800" y="2598243"/>
            <a:ext cx="0" cy="6021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69CDFF18-86CC-47FC-872F-76B4A126975D}"/>
              </a:ext>
            </a:extLst>
          </p:cNvPr>
          <p:cNvSpPr txBox="1"/>
          <p:nvPr/>
        </p:nvSpPr>
        <p:spPr>
          <a:xfrm>
            <a:off x="8650328" y="4114800"/>
            <a:ext cx="167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Sentiment Scoring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Classification: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Positive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 err="1">
                <a:solidFill>
                  <a:schemeClr val="tx2"/>
                </a:solidFill>
              </a:rPr>
              <a:t>NoChange</a:t>
            </a:r>
            <a:endParaRPr lang="en-US" sz="1000" b="1" dirty="0">
              <a:solidFill>
                <a:schemeClr val="tx2"/>
              </a:solidFill>
            </a:endParaRP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Negative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94187E-6FBC-419D-AC30-85C43FA33825}"/>
              </a:ext>
            </a:extLst>
          </p:cNvPr>
          <p:cNvSpPr/>
          <p:nvPr/>
        </p:nvSpPr>
        <p:spPr>
          <a:xfrm>
            <a:off x="10713436" y="4458785"/>
            <a:ext cx="927436" cy="517789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97" name="Arrow: Left-Right 96">
            <a:extLst>
              <a:ext uri="{FF2B5EF4-FFF2-40B4-BE49-F238E27FC236}">
                <a16:creationId xmlns:a16="http://schemas.microsoft.com/office/drawing/2014/main" id="{C448F568-6062-4242-9C04-AB777957A63E}"/>
              </a:ext>
            </a:extLst>
          </p:cNvPr>
          <p:cNvSpPr/>
          <p:nvPr/>
        </p:nvSpPr>
        <p:spPr>
          <a:xfrm>
            <a:off x="9889133" y="4668798"/>
            <a:ext cx="779934" cy="18589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8BA936-CAE0-40D5-8DDD-4DD91E6A6BF9}"/>
              </a:ext>
            </a:extLst>
          </p:cNvPr>
          <p:cNvSpPr txBox="1"/>
          <p:nvPr/>
        </p:nvSpPr>
        <p:spPr>
          <a:xfrm>
            <a:off x="4343400" y="6428744"/>
            <a:ext cx="775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ighlight>
                  <a:srgbClr val="FFFF00"/>
                </a:highlight>
              </a:rPr>
              <a:t>[Li et al., 2014],  [Kim et al., 2014],  [Tan et al., 2014],  [</a:t>
            </a:r>
            <a:r>
              <a:rPr lang="en-US" b="1" dirty="0" err="1">
                <a:solidFill>
                  <a:schemeClr val="tx2"/>
                </a:solidFill>
                <a:highlight>
                  <a:srgbClr val="FFFF00"/>
                </a:highlight>
              </a:rPr>
              <a:t>Hor</a:t>
            </a:r>
            <a:r>
              <a:rPr lang="en-US" b="1" dirty="0">
                <a:solidFill>
                  <a:schemeClr val="tx2"/>
                </a:solidFill>
                <a:highlight>
                  <a:srgbClr val="FFFF00"/>
                </a:highlight>
              </a:rPr>
              <a:t> et al., 2018]</a:t>
            </a:r>
          </a:p>
        </p:txBody>
      </p:sp>
    </p:spTree>
    <p:extLst>
      <p:ext uri="{BB962C8B-B14F-4D97-AF65-F5344CB8AC3E}">
        <p14:creationId xmlns:p14="http://schemas.microsoft.com/office/powerpoint/2010/main" val="328216420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9868-A2F5-4085-8D43-56B14E29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Literature Review 4 (2014)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AC1D42-DE73-40D9-8356-A6DF324ED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2182" y="244489"/>
            <a:ext cx="4343400" cy="831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0F32C3-CA25-45BD-8334-65C3A03D2ADE}"/>
              </a:ext>
            </a:extLst>
          </p:cNvPr>
          <p:cNvSpPr/>
          <p:nvPr/>
        </p:nvSpPr>
        <p:spPr>
          <a:xfrm>
            <a:off x="169018" y="1498258"/>
            <a:ext cx="5926982" cy="52014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The author analyzed business related news from BERNAMA, </a:t>
            </a:r>
            <a:r>
              <a:rPr lang="en-US" sz="1600" b="1" dirty="0" err="1">
                <a:solidFill>
                  <a:schemeClr val="tx2"/>
                </a:solidFill>
                <a:latin typeface="Calibri" panose="020F0502020204030204" pitchFamily="34" charset="0"/>
              </a:rPr>
              <a:t>TheStar</a:t>
            </a: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, Sun Daily and NST. The dataset has 200 news for first 6 months in 2013.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A dictionary with 8000 </a:t>
            </a:r>
            <a:r>
              <a:rPr lang="en-US" sz="1600" b="1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manually annotated </a:t>
            </a: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words that were labeled Positive or Negative.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Sentiment is measured on ratio of positive and negative words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The experiment concluded that: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Better accuracy with stemming when analyzing headlines or body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Better accuracy when both headline and body sentiment are used as separate feature. Optimal accuracy of 90.8 achieved when 50-50 weight being applied to headline-body sentiment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However it is not clear to which stock the research is conducted against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Authors suggest future work of analyzing phrase rather than just individual words, and use SentiWordnet as lexicon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2B9B9-4712-4400-BA1F-1B497D7F3FC4}"/>
              </a:ext>
            </a:extLst>
          </p:cNvPr>
          <p:cNvSpPr txBox="1"/>
          <p:nvPr/>
        </p:nvSpPr>
        <p:spPr>
          <a:xfrm>
            <a:off x="9160014" y="138903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[Tan at el., 2014]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98B63-B72E-4F3E-BC4C-46CB9D3F0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146172"/>
            <a:ext cx="4000500" cy="47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412636-6B58-4D1A-97E5-9FC24A9C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657" y="2530288"/>
            <a:ext cx="4105275" cy="786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BC6339-D841-4ADC-9FA6-B7C6EE98A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043" y="5257800"/>
            <a:ext cx="5926982" cy="14418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790232-F462-4C21-964F-ECAB1039BC77}"/>
              </a:ext>
            </a:extLst>
          </p:cNvPr>
          <p:cNvCxnSpPr>
            <a:cxnSpLocks/>
          </p:cNvCxnSpPr>
          <p:nvPr/>
        </p:nvCxnSpPr>
        <p:spPr>
          <a:xfrm flipV="1">
            <a:off x="5715000" y="4501873"/>
            <a:ext cx="838200" cy="2365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6D7345-0AD1-4F0F-8EAA-D974B1B327B2}"/>
              </a:ext>
            </a:extLst>
          </p:cNvPr>
          <p:cNvCxnSpPr>
            <a:cxnSpLocks/>
          </p:cNvCxnSpPr>
          <p:nvPr/>
        </p:nvCxnSpPr>
        <p:spPr>
          <a:xfrm flipV="1">
            <a:off x="5846834" y="2971800"/>
            <a:ext cx="895348" cy="1823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D85882-AA39-42F4-BB70-02CBAE92D3A3}"/>
              </a:ext>
            </a:extLst>
          </p:cNvPr>
          <p:cNvCxnSpPr>
            <a:cxnSpLocks/>
          </p:cNvCxnSpPr>
          <p:nvPr/>
        </p:nvCxnSpPr>
        <p:spPr>
          <a:xfrm>
            <a:off x="5867400" y="4890817"/>
            <a:ext cx="865257" cy="3669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95442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2D5E-9941-449E-8B0D-C9F8A20C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Literature Review 3 (2018)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442289-DF90-4ADD-9F31-022D92586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400" y="240026"/>
            <a:ext cx="4191000" cy="866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795D03-3A64-448C-A751-2B8E7EDDF601}"/>
              </a:ext>
            </a:extLst>
          </p:cNvPr>
          <p:cNvSpPr/>
          <p:nvPr/>
        </p:nvSpPr>
        <p:spPr>
          <a:xfrm>
            <a:off x="381000" y="1591542"/>
            <a:ext cx="5410200" cy="31700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Calibri" panose="020F0502020204030204" pitchFamily="34" charset="0"/>
              </a:rPr>
              <a:t>The author analyzed 10 large capital Malaysian stocks within Trading Services sector from 2012 to 2017 (7 years), specifically during dividend period as announced through Bursa.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Calibri" panose="020F0502020204030204" pitchFamily="34" charset="0"/>
              </a:rPr>
              <a:t>Azure Text Analysis analyzed company news from The Edge (finance media). Sentiment scoring from Azure are studied with stock return.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Calibri" panose="020F0502020204030204" pitchFamily="34" charset="0"/>
              </a:rPr>
              <a:t>The author suggested broadening the news source for more data to longer period and include other sectors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328F0-6C41-445A-9325-156A38204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625164"/>
            <a:ext cx="3276600" cy="2948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74844-78A0-448F-BD6D-4896E9F13FE8}"/>
              </a:ext>
            </a:extLst>
          </p:cNvPr>
          <p:cNvSpPr txBox="1"/>
          <p:nvPr/>
        </p:nvSpPr>
        <p:spPr>
          <a:xfrm>
            <a:off x="9160014" y="138903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[</a:t>
            </a:r>
            <a:r>
              <a:rPr lang="en-US" b="1" dirty="0" err="1">
                <a:highlight>
                  <a:srgbClr val="FFFF00"/>
                </a:highlight>
              </a:rPr>
              <a:t>Hor</a:t>
            </a:r>
            <a:r>
              <a:rPr lang="en-US" b="1" dirty="0">
                <a:highlight>
                  <a:srgbClr val="FFFF00"/>
                </a:highlight>
              </a:rPr>
              <a:t> at el., 2018]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BFF93-5089-42A6-8359-9FE6DE47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873872"/>
            <a:ext cx="3352800" cy="1555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EA165-4C24-4EF6-A8B5-8E4820437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" y="5180021"/>
            <a:ext cx="2895600" cy="13404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D69456-1A45-4D6F-BA8E-C621B9AC2A6B}"/>
              </a:ext>
            </a:extLst>
          </p:cNvPr>
          <p:cNvSpPr/>
          <p:nvPr/>
        </p:nvSpPr>
        <p:spPr>
          <a:xfrm>
            <a:off x="9604443" y="3625164"/>
            <a:ext cx="2209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b="1" dirty="0">
                <a:solidFill>
                  <a:srgbClr val="222222"/>
                </a:solidFill>
                <a:latin typeface="Calibri" panose="020F0502020204030204" pitchFamily="34" charset="0"/>
              </a:rPr>
              <a:t>Majority news were classified as Neutral by Azure, hence correlation to price direction were nearly null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42B52-B3F3-4C19-8DB7-8EE198FC4660}"/>
              </a:ext>
            </a:extLst>
          </p:cNvPr>
          <p:cNvSpPr/>
          <p:nvPr/>
        </p:nvSpPr>
        <p:spPr>
          <a:xfrm>
            <a:off x="9601199" y="2078908"/>
            <a:ext cx="2362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b="1" dirty="0">
                <a:solidFill>
                  <a:srgbClr val="222222"/>
                </a:solidFill>
                <a:latin typeface="Calibri" panose="020F0502020204030204" pitchFamily="34" charset="0"/>
              </a:rPr>
              <a:t>Dividends issuance events in 6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23F0D-FD93-4311-884A-A1A2B71E2663}"/>
              </a:ext>
            </a:extLst>
          </p:cNvPr>
          <p:cNvSpPr txBox="1"/>
          <p:nvPr/>
        </p:nvSpPr>
        <p:spPr>
          <a:xfrm>
            <a:off x="3248025" y="5266458"/>
            <a:ext cx="2743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Unstructured data is ‘cleaned’ in </a:t>
            </a:r>
            <a:r>
              <a:rPr lang="en-US" sz="1400" b="1" dirty="0" err="1">
                <a:solidFill>
                  <a:schemeClr val="tx2"/>
                </a:solidFill>
              </a:rPr>
              <a:t>ParseHub</a:t>
            </a:r>
            <a:endParaRPr lang="en-US" sz="1400" b="1" dirty="0">
              <a:solidFill>
                <a:schemeClr val="tx2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Sentiment scoring in Azure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Result analyzed in 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0264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11044-1860-4F14-99B6-9335E6BC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statements, research questions, Objectives and scope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C9058-53FB-48BF-A21C-41986CF1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5209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863A-699E-41B6-A65F-BBB27654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A65B6-D5E3-4E4B-9F7C-7297F9DBF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10629900" cy="4572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Limitation of current Sentiment Analysis researches on Stocks Price: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Lacking of research of news impact on KLSE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Limited KLSE stocks research period: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6 months period  (Tan at el., 2014)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Dividend period only (</a:t>
            </a:r>
            <a:r>
              <a:rPr lang="en-US" sz="2400" b="1" dirty="0" err="1">
                <a:solidFill>
                  <a:schemeClr val="tx2"/>
                </a:solidFill>
              </a:rPr>
              <a:t>Hor</a:t>
            </a:r>
            <a:r>
              <a:rPr lang="en-US" sz="2400" b="1" dirty="0">
                <a:solidFill>
                  <a:schemeClr val="tx2"/>
                </a:solidFill>
              </a:rPr>
              <a:t> at el., 2018)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Impact of different news category to stock price not explored</a:t>
            </a:r>
          </a:p>
        </p:txBody>
      </p:sp>
    </p:spTree>
    <p:extLst>
      <p:ext uri="{BB962C8B-B14F-4D97-AF65-F5344CB8AC3E}">
        <p14:creationId xmlns:p14="http://schemas.microsoft.com/office/powerpoint/2010/main" val="390422477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4382-E909-42B2-9D83-9D9C1007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673ED-3B52-4C95-902C-25E7506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639300" cy="4648200"/>
          </a:xfrm>
          <a:solidFill>
            <a:schemeClr val="bg2">
              <a:lumMod val="90000"/>
            </a:schemeClr>
          </a:solidFill>
        </p:spPr>
        <p:txBody>
          <a:bodyPr vert="horz" lIns="0" tIns="45720" rIns="0" bIns="45720" rtlCol="0">
            <a:normAutofit/>
          </a:bodyPr>
          <a:lstStyle/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</a:rPr>
              <a:t>Is there any significant relation between news sentiment and short-term stock price direction ?</a:t>
            </a: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</a:rPr>
              <a:t>Between sector news and stock specific news, is there any difference in their impact on stock price direction ?</a:t>
            </a:r>
          </a:p>
        </p:txBody>
      </p:sp>
    </p:spTree>
    <p:extLst>
      <p:ext uri="{BB962C8B-B14F-4D97-AF65-F5344CB8AC3E}">
        <p14:creationId xmlns:p14="http://schemas.microsoft.com/office/powerpoint/2010/main" val="372465096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B7FF-F55B-4399-BD96-233D5355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98193-A8A1-4CF0-972D-3D50341A3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4572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</a:rPr>
              <a:t>To find out how well news can be used to predict short-term stock price direction</a:t>
            </a: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</a:rPr>
              <a:t>To investigate which news categories (sector news, stock specific news) shows greater impact on stock price direction</a:t>
            </a:r>
          </a:p>
        </p:txBody>
      </p:sp>
    </p:spTree>
    <p:extLst>
      <p:ext uri="{BB962C8B-B14F-4D97-AF65-F5344CB8AC3E}">
        <p14:creationId xmlns:p14="http://schemas.microsoft.com/office/powerpoint/2010/main" val="132717190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Research Scope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899" y="1524000"/>
            <a:ext cx="4914901" cy="5181600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</a:rPr>
              <a:t>Stock Universe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</a:rPr>
              <a:t>Bursa Financial Services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</a:rPr>
              <a:t>Bursa Telecommunication &amp; Media </a:t>
            </a:r>
          </a:p>
          <a:p>
            <a:pPr lvl="1">
              <a:lnSpc>
                <a:spcPct val="150000"/>
              </a:lnSpc>
            </a:pPr>
            <a:endParaRPr lang="en-US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endParaRPr lang="en-US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endParaRPr lang="en-US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endParaRPr lang="en-US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endParaRPr lang="en-US" b="1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Select stocks that has price volatility, volume and enough news coverage. Initial candidates are top 10 largest market capital stocks for each sector.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Chosen stock must “survived” for the past 10 years.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DFBE4985-CF02-4E3A-B68D-9E1D4E317D6B}"/>
              </a:ext>
            </a:extLst>
          </p:cNvPr>
          <p:cNvSpPr txBox="1">
            <a:spLocks/>
          </p:cNvSpPr>
          <p:nvPr/>
        </p:nvSpPr>
        <p:spPr>
          <a:xfrm>
            <a:off x="6248400" y="1524000"/>
            <a:ext cx="4989582" cy="5181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Mainstream News Provider</a:t>
            </a:r>
          </a:p>
          <a:p>
            <a:pPr lvl="1">
              <a:lnSpc>
                <a:spcPct val="150000"/>
              </a:lnSpc>
            </a:pPr>
            <a:r>
              <a:rPr lang="en-US" sz="1400" b="1" dirty="0">
                <a:solidFill>
                  <a:schemeClr val="tx2"/>
                </a:solidFill>
              </a:rPr>
              <a:t>The Star (business section)</a:t>
            </a:r>
          </a:p>
          <a:p>
            <a:pPr lvl="1">
              <a:lnSpc>
                <a:spcPct val="150000"/>
              </a:lnSpc>
            </a:pPr>
            <a:r>
              <a:rPr lang="en-US" sz="1400" b="1" dirty="0">
                <a:solidFill>
                  <a:schemeClr val="tx2"/>
                </a:solidFill>
              </a:rPr>
              <a:t>The Edge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2"/>
                </a:solidFill>
              </a:rPr>
              <a:t>Duration: 2010 – 2019 (10 years)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Data is obtained through web scraping directly from news provider website and google query search on the provider</a:t>
            </a: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FC870-8F6C-4754-B0AE-D4A855F5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049" y="2819400"/>
            <a:ext cx="3498600" cy="215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9C26A-93AA-41DC-97AF-0638E89D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85A61-4AE0-4906-9E30-C1B6371E5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3122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42AE8-A130-4079-B089-28063DFE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D2124-821E-4FF3-972A-C760599FD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890944"/>
            <a:ext cx="9982200" cy="42812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Background Study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Literature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Problem Statements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Research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Research 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Research Scope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Research Methodology</a:t>
            </a:r>
          </a:p>
        </p:txBody>
      </p:sp>
    </p:spTree>
    <p:extLst>
      <p:ext uri="{BB962C8B-B14F-4D97-AF65-F5344CB8AC3E}">
        <p14:creationId xmlns:p14="http://schemas.microsoft.com/office/powerpoint/2010/main" val="310604443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2349321-91B0-4783-927A-5720BFB86811}"/>
              </a:ext>
            </a:extLst>
          </p:cNvPr>
          <p:cNvSpPr txBox="1"/>
          <p:nvPr/>
        </p:nvSpPr>
        <p:spPr>
          <a:xfrm>
            <a:off x="4151730" y="4373220"/>
            <a:ext cx="188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Separate into Header and Body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Break into sentences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Part Of Speech Tagging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7FB4F-D166-427D-B3BC-5ABEC494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Proposed Method (Sentiment-Based)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99C23-EF9E-4B23-8E13-C26922F0AB5C}"/>
              </a:ext>
            </a:extLst>
          </p:cNvPr>
          <p:cNvSpPr/>
          <p:nvPr/>
        </p:nvSpPr>
        <p:spPr>
          <a:xfrm>
            <a:off x="1313933" y="3200399"/>
            <a:ext cx="1143000" cy="77708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Stock-Specific News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F9D1D-2C40-4E74-9BC6-EE354033D68A}"/>
              </a:ext>
            </a:extLst>
          </p:cNvPr>
          <p:cNvSpPr/>
          <p:nvPr/>
        </p:nvSpPr>
        <p:spPr>
          <a:xfrm>
            <a:off x="2884827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FC3BD-815E-47AD-963D-E31B342729B6}"/>
              </a:ext>
            </a:extLst>
          </p:cNvPr>
          <p:cNvSpPr/>
          <p:nvPr/>
        </p:nvSpPr>
        <p:spPr>
          <a:xfrm>
            <a:off x="4401871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Selection &amp; Reduction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D4B2B-4127-47EC-8F72-D64C73E2074B}"/>
              </a:ext>
            </a:extLst>
          </p:cNvPr>
          <p:cNvSpPr/>
          <p:nvPr/>
        </p:nvSpPr>
        <p:spPr>
          <a:xfrm>
            <a:off x="6138671" y="3200398"/>
            <a:ext cx="1427504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Representation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E6F6C-384C-4B92-AACD-2BDDE6623ABC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2456933" y="3588939"/>
            <a:ext cx="4278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F55D8-3B01-497C-A19F-020C6B858F5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027827" y="3588939"/>
            <a:ext cx="37404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DC7085-C128-4AE5-BC01-6F44BB57466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44871" y="3588939"/>
            <a:ext cx="5938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C7CE65-2924-4BF5-AA76-9D5AFCC73EEB}"/>
              </a:ext>
            </a:extLst>
          </p:cNvPr>
          <p:cNvSpPr txBox="1"/>
          <p:nvPr/>
        </p:nvSpPr>
        <p:spPr>
          <a:xfrm>
            <a:off x="2931507" y="4757942"/>
            <a:ext cx="1119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Unigram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5B8E26-A817-405C-94BA-7E2813AE41D3}"/>
              </a:ext>
            </a:extLst>
          </p:cNvPr>
          <p:cNvSpPr/>
          <p:nvPr/>
        </p:nvSpPr>
        <p:spPr>
          <a:xfrm>
            <a:off x="228600" y="4466155"/>
            <a:ext cx="763653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News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(Text)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ED81FA-6D35-44D4-9B79-ACF24EB28B5B}"/>
              </a:ext>
            </a:extLst>
          </p:cNvPr>
          <p:cNvSpPr txBox="1"/>
          <p:nvPr/>
        </p:nvSpPr>
        <p:spPr>
          <a:xfrm>
            <a:off x="1269771" y="4757942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Categorize using Keyword Matching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CF3081-4F0E-4B65-B35B-8E21370E0AFE}"/>
              </a:ext>
            </a:extLst>
          </p:cNvPr>
          <p:cNvSpPr/>
          <p:nvPr/>
        </p:nvSpPr>
        <p:spPr>
          <a:xfrm>
            <a:off x="4401871" y="2158149"/>
            <a:ext cx="1143000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Dictionary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82A233-1A54-4191-93C6-8E2AB61CBD22}"/>
              </a:ext>
            </a:extLst>
          </p:cNvPr>
          <p:cNvSpPr txBox="1"/>
          <p:nvPr/>
        </p:nvSpPr>
        <p:spPr>
          <a:xfrm>
            <a:off x="6062471" y="4634831"/>
            <a:ext cx="1503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Sentiment Scoring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B15CBE-710C-46C1-ADBB-0D0420241D68}"/>
              </a:ext>
            </a:extLst>
          </p:cNvPr>
          <p:cNvSpPr/>
          <p:nvPr/>
        </p:nvSpPr>
        <p:spPr>
          <a:xfrm>
            <a:off x="8346818" y="4213280"/>
            <a:ext cx="1041171" cy="1096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Aggregate Score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and 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Classify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FB89B2-5169-4AAE-AA98-AB216C28E1BC}"/>
              </a:ext>
            </a:extLst>
          </p:cNvPr>
          <p:cNvCxnSpPr>
            <a:cxnSpLocks/>
            <a:stCxn id="9" idx="3"/>
            <a:endCxn id="29" idx="1"/>
          </p:cNvCxnSpPr>
          <p:nvPr/>
        </p:nvCxnSpPr>
        <p:spPr>
          <a:xfrm>
            <a:off x="7566175" y="3588939"/>
            <a:ext cx="780643" cy="117282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525DAD-EBBD-4D12-B8D2-ACFCAB973B17}"/>
              </a:ext>
            </a:extLst>
          </p:cNvPr>
          <p:cNvSpPr txBox="1"/>
          <p:nvPr/>
        </p:nvSpPr>
        <p:spPr>
          <a:xfrm>
            <a:off x="4151730" y="1524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General Inquirer Harvard IV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179B88-791C-41B6-B54F-A93EBA8E1DC3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4973371" y="2598244"/>
            <a:ext cx="0" cy="6021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28CF90E-DAC9-4250-9711-A28939BEA743}"/>
              </a:ext>
            </a:extLst>
          </p:cNvPr>
          <p:cNvSpPr/>
          <p:nvPr/>
        </p:nvSpPr>
        <p:spPr>
          <a:xfrm>
            <a:off x="10452045" y="2141835"/>
            <a:ext cx="822755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Stock Price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B139AF1-321C-4862-B13A-36D9B64528C3}"/>
              </a:ext>
            </a:extLst>
          </p:cNvPr>
          <p:cNvCxnSpPr>
            <a:cxnSpLocks/>
            <a:stCxn id="46" idx="2"/>
            <a:endCxn id="103" idx="0"/>
          </p:cNvCxnSpPr>
          <p:nvPr/>
        </p:nvCxnSpPr>
        <p:spPr>
          <a:xfrm>
            <a:off x="10863423" y="2581930"/>
            <a:ext cx="672751" cy="16374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25A62AA-755C-48B4-8D2E-FAA709DAE254}"/>
              </a:ext>
            </a:extLst>
          </p:cNvPr>
          <p:cNvSpPr/>
          <p:nvPr/>
        </p:nvSpPr>
        <p:spPr>
          <a:xfrm>
            <a:off x="9741868" y="4209809"/>
            <a:ext cx="966664" cy="1096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Model Prediction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6ABB60-0230-4C5D-B15D-89E6153117FD}"/>
              </a:ext>
            </a:extLst>
          </p:cNvPr>
          <p:cNvSpPr txBox="1"/>
          <p:nvPr/>
        </p:nvSpPr>
        <p:spPr>
          <a:xfrm>
            <a:off x="10368122" y="3563882"/>
            <a:ext cx="1022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Label (Price Direction)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A5AC08-0C88-4187-AA84-9E199CBEF05F}"/>
              </a:ext>
            </a:extLst>
          </p:cNvPr>
          <p:cNvSpPr txBox="1"/>
          <p:nvPr/>
        </p:nvSpPr>
        <p:spPr>
          <a:xfrm>
            <a:off x="6348909" y="1638098"/>
            <a:ext cx="1092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SentiWordNet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C8F450B-DA04-46B3-BE04-359BEC3CCB7A}"/>
              </a:ext>
            </a:extLst>
          </p:cNvPr>
          <p:cNvSpPr/>
          <p:nvPr/>
        </p:nvSpPr>
        <p:spPr>
          <a:xfrm>
            <a:off x="6323649" y="2141836"/>
            <a:ext cx="1143000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Sentiment Scorer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82C7328-400D-4FC2-AE35-7872D3280A7D}"/>
              </a:ext>
            </a:extLst>
          </p:cNvPr>
          <p:cNvCxnSpPr>
            <a:cxnSpLocks/>
          </p:cNvCxnSpPr>
          <p:nvPr/>
        </p:nvCxnSpPr>
        <p:spPr>
          <a:xfrm>
            <a:off x="6900671" y="2598243"/>
            <a:ext cx="0" cy="6021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C902D72-51C3-4113-8766-0049414C17E3}"/>
              </a:ext>
            </a:extLst>
          </p:cNvPr>
          <p:cNvSpPr/>
          <p:nvPr/>
        </p:nvSpPr>
        <p:spPr>
          <a:xfrm>
            <a:off x="1285571" y="5647723"/>
            <a:ext cx="1143000" cy="777081"/>
          </a:xfrm>
          <a:prstGeom prst="rect">
            <a:avLst/>
          </a:prstGeom>
          <a:solidFill>
            <a:srgbClr val="AFE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Sector News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FF36428-D168-45F2-A530-6788979ABB35}"/>
              </a:ext>
            </a:extLst>
          </p:cNvPr>
          <p:cNvCxnSpPr>
            <a:cxnSpLocks/>
            <a:stCxn id="18" idx="0"/>
            <a:endCxn id="3" idx="1"/>
          </p:cNvCxnSpPr>
          <p:nvPr/>
        </p:nvCxnSpPr>
        <p:spPr>
          <a:xfrm rot="5400000" flipH="1" flipV="1">
            <a:off x="523573" y="3675795"/>
            <a:ext cx="877215" cy="703506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E158DD9-FAC8-4EFA-9A3E-787A16A78D7F}"/>
              </a:ext>
            </a:extLst>
          </p:cNvPr>
          <p:cNvCxnSpPr>
            <a:cxnSpLocks/>
            <a:stCxn id="18" idx="2"/>
            <a:endCxn id="34" idx="1"/>
          </p:cNvCxnSpPr>
          <p:nvPr/>
        </p:nvCxnSpPr>
        <p:spPr>
          <a:xfrm rot="16200000" flipH="1">
            <a:off x="551485" y="5302178"/>
            <a:ext cx="793028" cy="67514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D42CFBF-5034-4CF0-A325-C9D791451450}"/>
              </a:ext>
            </a:extLst>
          </p:cNvPr>
          <p:cNvSpPr/>
          <p:nvPr/>
        </p:nvSpPr>
        <p:spPr>
          <a:xfrm>
            <a:off x="2884827" y="5642307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3872EC-3BEA-48A3-A209-B694D484240C}"/>
              </a:ext>
            </a:extLst>
          </p:cNvPr>
          <p:cNvSpPr/>
          <p:nvPr/>
        </p:nvSpPr>
        <p:spPr>
          <a:xfrm>
            <a:off x="4401871" y="5642307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Selection &amp; Reduction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5A172AD-2E06-4AF5-9E25-4DB0A8C481A0}"/>
              </a:ext>
            </a:extLst>
          </p:cNvPr>
          <p:cNvSpPr/>
          <p:nvPr/>
        </p:nvSpPr>
        <p:spPr>
          <a:xfrm>
            <a:off x="6138671" y="5642307"/>
            <a:ext cx="1427504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Representation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50E1EA-D420-4127-86ED-91D71F47A457}"/>
              </a:ext>
            </a:extLst>
          </p:cNvPr>
          <p:cNvCxnSpPr>
            <a:cxnSpLocks/>
            <a:stCxn id="34" idx="3"/>
            <a:endCxn id="56" idx="1"/>
          </p:cNvCxnSpPr>
          <p:nvPr/>
        </p:nvCxnSpPr>
        <p:spPr>
          <a:xfrm flipV="1">
            <a:off x="2428571" y="6030848"/>
            <a:ext cx="456256" cy="54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2E0A4C-E80D-48C8-8E9D-B1690DD0E175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4027827" y="6030848"/>
            <a:ext cx="37404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45BA89-CB4E-4037-A982-813A2F34FA09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5544871" y="6030848"/>
            <a:ext cx="5938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6CDA2F-0037-46B4-A41A-B6405A749786}"/>
              </a:ext>
            </a:extLst>
          </p:cNvPr>
          <p:cNvCxnSpPr>
            <a:cxnSpLocks/>
            <a:stCxn id="58" idx="3"/>
            <a:endCxn id="29" idx="1"/>
          </p:cNvCxnSpPr>
          <p:nvPr/>
        </p:nvCxnSpPr>
        <p:spPr>
          <a:xfrm flipV="1">
            <a:off x="7566175" y="4761761"/>
            <a:ext cx="780643" cy="126908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D5F533D-7D0A-4E93-A242-7EC119102166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9387989" y="4758290"/>
            <a:ext cx="353879" cy="347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6D7A5AC-E9F5-430C-B44B-B358CB8A281F}"/>
              </a:ext>
            </a:extLst>
          </p:cNvPr>
          <p:cNvSpPr/>
          <p:nvPr/>
        </p:nvSpPr>
        <p:spPr>
          <a:xfrm>
            <a:off x="11001160" y="4219374"/>
            <a:ext cx="1070027" cy="1096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Analyze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</a:rPr>
              <a:t>Performance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E8BAE9D-49BA-4047-9E77-D4514BBB9625}"/>
              </a:ext>
            </a:extLst>
          </p:cNvPr>
          <p:cNvCxnSpPr>
            <a:cxnSpLocks/>
            <a:stCxn id="46" idx="2"/>
            <a:endCxn id="61" idx="0"/>
          </p:cNvCxnSpPr>
          <p:nvPr/>
        </p:nvCxnSpPr>
        <p:spPr>
          <a:xfrm flipH="1">
            <a:off x="10225200" y="2581930"/>
            <a:ext cx="638223" cy="162787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285E3F7-B907-4638-B132-815F315C40B3}"/>
              </a:ext>
            </a:extLst>
          </p:cNvPr>
          <p:cNvSpPr txBox="1"/>
          <p:nvPr/>
        </p:nvSpPr>
        <p:spPr>
          <a:xfrm rot="17793217">
            <a:off x="9961823" y="3144659"/>
            <a:ext cx="822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Train Data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1B55D62-8C5D-416B-AF92-9955D4E35A4F}"/>
              </a:ext>
            </a:extLst>
          </p:cNvPr>
          <p:cNvSpPr txBox="1"/>
          <p:nvPr/>
        </p:nvSpPr>
        <p:spPr>
          <a:xfrm rot="3600000">
            <a:off x="10922450" y="3149859"/>
            <a:ext cx="822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Test Data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E9856A1-2672-4D66-97F3-7A53855F7784}"/>
              </a:ext>
            </a:extLst>
          </p:cNvPr>
          <p:cNvSpPr txBox="1"/>
          <p:nvPr/>
        </p:nvSpPr>
        <p:spPr>
          <a:xfrm>
            <a:off x="10945374" y="5490979"/>
            <a:ext cx="1070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Accuracy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F1 Means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Precision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Recall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0E06EB-E2A9-4D3E-93A2-D2EA881FA190}"/>
              </a:ext>
            </a:extLst>
          </p:cNvPr>
          <p:cNvSpPr txBox="1"/>
          <p:nvPr/>
        </p:nvSpPr>
        <p:spPr>
          <a:xfrm>
            <a:off x="9525000" y="5562600"/>
            <a:ext cx="132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Price Direction (classification)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Up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No change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Down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99270-55AB-4308-9CD2-A4E738D0375C}"/>
              </a:ext>
            </a:extLst>
          </p:cNvPr>
          <p:cNvSpPr/>
          <p:nvPr/>
        </p:nvSpPr>
        <p:spPr>
          <a:xfrm>
            <a:off x="8407381" y="5890028"/>
            <a:ext cx="927436" cy="517789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442D0B-C61D-42C9-88A8-2BB56FC44A1F}"/>
              </a:ext>
            </a:extLst>
          </p:cNvPr>
          <p:cNvSpPr txBox="1"/>
          <p:nvPr/>
        </p:nvSpPr>
        <p:spPr>
          <a:xfrm>
            <a:off x="8174122" y="5546043"/>
            <a:ext cx="167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Sentiment Scoring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Classification: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Positive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Neutral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Negative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82E89E-E682-40E3-BE3C-337CB66A4758}"/>
              </a:ext>
            </a:extLst>
          </p:cNvPr>
          <p:cNvSpPr/>
          <p:nvPr/>
        </p:nvSpPr>
        <p:spPr>
          <a:xfrm>
            <a:off x="9797625" y="5911295"/>
            <a:ext cx="1050483" cy="50809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9" name="Arrow: Left-Right 48">
            <a:extLst>
              <a:ext uri="{FF2B5EF4-FFF2-40B4-BE49-F238E27FC236}">
                <a16:creationId xmlns:a16="http://schemas.microsoft.com/office/drawing/2014/main" id="{D2718202-4AD9-400A-8774-A0EE05019861}"/>
              </a:ext>
            </a:extLst>
          </p:cNvPr>
          <p:cNvSpPr/>
          <p:nvPr/>
        </p:nvSpPr>
        <p:spPr>
          <a:xfrm>
            <a:off x="9344286" y="6100041"/>
            <a:ext cx="437595" cy="2245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666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0FC53B79-0118-48D9-BC3B-790FC8F3A416}"/>
              </a:ext>
            </a:extLst>
          </p:cNvPr>
          <p:cNvSpPr/>
          <p:nvPr/>
        </p:nvSpPr>
        <p:spPr>
          <a:xfrm>
            <a:off x="3567271" y="3129832"/>
            <a:ext cx="777782" cy="332509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EAE5E82-AA3B-42BC-84D8-0777762EBD55}"/>
              </a:ext>
            </a:extLst>
          </p:cNvPr>
          <p:cNvSpPr/>
          <p:nvPr/>
        </p:nvSpPr>
        <p:spPr>
          <a:xfrm>
            <a:off x="8216358" y="4394115"/>
            <a:ext cx="3505200" cy="12226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D20B8B-65CC-4CC0-9A01-7AA0E0A0270D}"/>
              </a:ext>
            </a:extLst>
          </p:cNvPr>
          <p:cNvSpPr/>
          <p:nvPr/>
        </p:nvSpPr>
        <p:spPr>
          <a:xfrm>
            <a:off x="1131456" y="2975130"/>
            <a:ext cx="1828800" cy="1676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Stock-Specific News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E52C4-8231-4DDB-BFB9-39A045CF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Measuring Sentiment Score and Classification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A7A8F-F559-4421-9820-E9E94574E359}"/>
              </a:ext>
            </a:extLst>
          </p:cNvPr>
          <p:cNvSpPr/>
          <p:nvPr/>
        </p:nvSpPr>
        <p:spPr>
          <a:xfrm>
            <a:off x="1245756" y="3356130"/>
            <a:ext cx="16383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22313A-6453-4D9C-998F-A23B395D0025}"/>
              </a:ext>
            </a:extLst>
          </p:cNvPr>
          <p:cNvSpPr/>
          <p:nvPr/>
        </p:nvSpPr>
        <p:spPr>
          <a:xfrm>
            <a:off x="1360056" y="34132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7F865-8AA4-499C-B1BB-0E603DC66C5F}"/>
              </a:ext>
            </a:extLst>
          </p:cNvPr>
          <p:cNvSpPr/>
          <p:nvPr/>
        </p:nvSpPr>
        <p:spPr>
          <a:xfrm>
            <a:off x="1661681" y="34132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EC3019-6823-489E-A7D8-9C7BF5A05BF9}"/>
              </a:ext>
            </a:extLst>
          </p:cNvPr>
          <p:cNvSpPr/>
          <p:nvPr/>
        </p:nvSpPr>
        <p:spPr>
          <a:xfrm>
            <a:off x="1963306" y="34132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87C36-15C6-4D10-8788-07E234C9B921}"/>
              </a:ext>
            </a:extLst>
          </p:cNvPr>
          <p:cNvSpPr/>
          <p:nvPr/>
        </p:nvSpPr>
        <p:spPr>
          <a:xfrm>
            <a:off x="2264931" y="34132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5F156-C841-452C-A48F-D1269F735B6B}"/>
              </a:ext>
            </a:extLst>
          </p:cNvPr>
          <p:cNvSpPr/>
          <p:nvPr/>
        </p:nvSpPr>
        <p:spPr>
          <a:xfrm>
            <a:off x="2566556" y="34132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2D26B-B3C7-47DD-8A60-BE85E4471A28}"/>
              </a:ext>
            </a:extLst>
          </p:cNvPr>
          <p:cNvSpPr/>
          <p:nvPr/>
        </p:nvSpPr>
        <p:spPr>
          <a:xfrm>
            <a:off x="1245756" y="3832380"/>
            <a:ext cx="1638300" cy="7429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27B229-2205-4E8F-BE60-4EB3BEB357A5}"/>
              </a:ext>
            </a:extLst>
          </p:cNvPr>
          <p:cNvSpPr/>
          <p:nvPr/>
        </p:nvSpPr>
        <p:spPr>
          <a:xfrm>
            <a:off x="1360056" y="38895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EE23D-EB79-451F-86E2-E5CB21EBB4C1}"/>
              </a:ext>
            </a:extLst>
          </p:cNvPr>
          <p:cNvSpPr/>
          <p:nvPr/>
        </p:nvSpPr>
        <p:spPr>
          <a:xfrm>
            <a:off x="1661681" y="38895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1AE998-7849-401C-9850-02B1BAA400A4}"/>
              </a:ext>
            </a:extLst>
          </p:cNvPr>
          <p:cNvSpPr/>
          <p:nvPr/>
        </p:nvSpPr>
        <p:spPr>
          <a:xfrm>
            <a:off x="1963306" y="38895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A5E9D-9788-4303-BD1F-793717B752D7}"/>
              </a:ext>
            </a:extLst>
          </p:cNvPr>
          <p:cNvSpPr/>
          <p:nvPr/>
        </p:nvSpPr>
        <p:spPr>
          <a:xfrm>
            <a:off x="2264931" y="38895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6C1CFC-D5C9-4032-B7E3-76227B9A5B37}"/>
              </a:ext>
            </a:extLst>
          </p:cNvPr>
          <p:cNvSpPr/>
          <p:nvPr/>
        </p:nvSpPr>
        <p:spPr>
          <a:xfrm>
            <a:off x="2566556" y="38895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9217A0-F1A0-495F-A59A-A8162E0AF12E}"/>
              </a:ext>
            </a:extLst>
          </p:cNvPr>
          <p:cNvSpPr/>
          <p:nvPr/>
        </p:nvSpPr>
        <p:spPr>
          <a:xfrm>
            <a:off x="1360056" y="42197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8E267-A611-4801-AD91-E354B0058914}"/>
              </a:ext>
            </a:extLst>
          </p:cNvPr>
          <p:cNvSpPr/>
          <p:nvPr/>
        </p:nvSpPr>
        <p:spPr>
          <a:xfrm>
            <a:off x="1661681" y="42197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5FDDB-99E6-4D12-9917-2EA905AF06CF}"/>
              </a:ext>
            </a:extLst>
          </p:cNvPr>
          <p:cNvSpPr/>
          <p:nvPr/>
        </p:nvSpPr>
        <p:spPr>
          <a:xfrm>
            <a:off x="1963306" y="42197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3E8DA3-0DCE-466B-B872-8126258915CE}"/>
              </a:ext>
            </a:extLst>
          </p:cNvPr>
          <p:cNvSpPr/>
          <p:nvPr/>
        </p:nvSpPr>
        <p:spPr>
          <a:xfrm>
            <a:off x="2264931" y="42197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966809-09BF-48BC-990F-06A151CBDD2B}"/>
              </a:ext>
            </a:extLst>
          </p:cNvPr>
          <p:cNvSpPr/>
          <p:nvPr/>
        </p:nvSpPr>
        <p:spPr>
          <a:xfrm>
            <a:off x="2566556" y="42197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4DB1A1-C96C-4BD9-BC07-C31E898B5F01}"/>
              </a:ext>
            </a:extLst>
          </p:cNvPr>
          <p:cNvSpPr/>
          <p:nvPr/>
        </p:nvSpPr>
        <p:spPr>
          <a:xfrm>
            <a:off x="1131456" y="4854730"/>
            <a:ext cx="1828800" cy="1676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Sector Stock News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124DAB-8063-4997-83E2-E8EDFCEE9AD5}"/>
              </a:ext>
            </a:extLst>
          </p:cNvPr>
          <p:cNvSpPr/>
          <p:nvPr/>
        </p:nvSpPr>
        <p:spPr>
          <a:xfrm>
            <a:off x="1245756" y="5235730"/>
            <a:ext cx="16383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FA3FC5-46D6-4668-BC17-060C988E5032}"/>
              </a:ext>
            </a:extLst>
          </p:cNvPr>
          <p:cNvSpPr/>
          <p:nvPr/>
        </p:nvSpPr>
        <p:spPr>
          <a:xfrm>
            <a:off x="1360056" y="52928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039D4E-F4C6-42AF-BF0D-742536AB9CAF}"/>
              </a:ext>
            </a:extLst>
          </p:cNvPr>
          <p:cNvSpPr/>
          <p:nvPr/>
        </p:nvSpPr>
        <p:spPr>
          <a:xfrm>
            <a:off x="1661681" y="52928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0329A9-B284-4A1A-8282-A8B620726935}"/>
              </a:ext>
            </a:extLst>
          </p:cNvPr>
          <p:cNvSpPr/>
          <p:nvPr/>
        </p:nvSpPr>
        <p:spPr>
          <a:xfrm>
            <a:off x="1963306" y="52928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A34702-C9C7-45FB-84A4-929BF3D95225}"/>
              </a:ext>
            </a:extLst>
          </p:cNvPr>
          <p:cNvSpPr/>
          <p:nvPr/>
        </p:nvSpPr>
        <p:spPr>
          <a:xfrm>
            <a:off x="2264931" y="52928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D06F86-A6D3-4E15-9BD5-9065B67C570B}"/>
              </a:ext>
            </a:extLst>
          </p:cNvPr>
          <p:cNvSpPr/>
          <p:nvPr/>
        </p:nvSpPr>
        <p:spPr>
          <a:xfrm>
            <a:off x="2566556" y="52928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AD3AAE-9FB0-4EE7-9D8F-926C0A14BE82}"/>
              </a:ext>
            </a:extLst>
          </p:cNvPr>
          <p:cNvSpPr/>
          <p:nvPr/>
        </p:nvSpPr>
        <p:spPr>
          <a:xfrm>
            <a:off x="1245756" y="5711980"/>
            <a:ext cx="1638300" cy="7429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B77270-F269-457C-AEC0-A5C2D0771A6E}"/>
              </a:ext>
            </a:extLst>
          </p:cNvPr>
          <p:cNvSpPr/>
          <p:nvPr/>
        </p:nvSpPr>
        <p:spPr>
          <a:xfrm>
            <a:off x="1360056" y="57691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FCFCB3-E36F-4CC6-8934-DE52A872739F}"/>
              </a:ext>
            </a:extLst>
          </p:cNvPr>
          <p:cNvSpPr/>
          <p:nvPr/>
        </p:nvSpPr>
        <p:spPr>
          <a:xfrm>
            <a:off x="1661681" y="57691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F1CD01-63AD-4DD1-AAFD-1B394E3B20D7}"/>
              </a:ext>
            </a:extLst>
          </p:cNvPr>
          <p:cNvSpPr/>
          <p:nvPr/>
        </p:nvSpPr>
        <p:spPr>
          <a:xfrm>
            <a:off x="1963306" y="57691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428173-9EBA-48E5-898E-F33A854D1899}"/>
              </a:ext>
            </a:extLst>
          </p:cNvPr>
          <p:cNvSpPr/>
          <p:nvPr/>
        </p:nvSpPr>
        <p:spPr>
          <a:xfrm>
            <a:off x="2264931" y="57691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5F0CE9-994C-42A6-A533-6940B44A6845}"/>
              </a:ext>
            </a:extLst>
          </p:cNvPr>
          <p:cNvSpPr/>
          <p:nvPr/>
        </p:nvSpPr>
        <p:spPr>
          <a:xfrm>
            <a:off x="2566556" y="57691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8CFC9F-CB74-44D5-87B5-5D57EA2E6318}"/>
              </a:ext>
            </a:extLst>
          </p:cNvPr>
          <p:cNvSpPr/>
          <p:nvPr/>
        </p:nvSpPr>
        <p:spPr>
          <a:xfrm>
            <a:off x="1360056" y="60993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51A8C3-AE42-469C-95DB-B3D68B4EDAA9}"/>
              </a:ext>
            </a:extLst>
          </p:cNvPr>
          <p:cNvSpPr/>
          <p:nvPr/>
        </p:nvSpPr>
        <p:spPr>
          <a:xfrm>
            <a:off x="1661681" y="60993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CF5226-ABF4-4D16-B834-C1C8AE61BDCA}"/>
              </a:ext>
            </a:extLst>
          </p:cNvPr>
          <p:cNvSpPr/>
          <p:nvPr/>
        </p:nvSpPr>
        <p:spPr>
          <a:xfrm>
            <a:off x="1963306" y="60993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327EB1-F88E-4E45-B188-AF690B738DD7}"/>
              </a:ext>
            </a:extLst>
          </p:cNvPr>
          <p:cNvSpPr/>
          <p:nvPr/>
        </p:nvSpPr>
        <p:spPr>
          <a:xfrm>
            <a:off x="2264931" y="60993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1205A9-D9E9-4839-B997-8D953EA9F46A}"/>
              </a:ext>
            </a:extLst>
          </p:cNvPr>
          <p:cNvSpPr/>
          <p:nvPr/>
        </p:nvSpPr>
        <p:spPr>
          <a:xfrm>
            <a:off x="2566556" y="60993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4FFEBAC-51D1-4CEA-8172-7AB13E4152F7}"/>
              </a:ext>
            </a:extLst>
          </p:cNvPr>
          <p:cNvSpPr/>
          <p:nvPr/>
        </p:nvSpPr>
        <p:spPr>
          <a:xfrm>
            <a:off x="3125356" y="341963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6C1776C-946C-41CD-8ECE-AD3EEBE0062B}"/>
              </a:ext>
            </a:extLst>
          </p:cNvPr>
          <p:cNvSpPr/>
          <p:nvPr/>
        </p:nvSpPr>
        <p:spPr>
          <a:xfrm>
            <a:off x="3125356" y="408638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691BB59-B9FA-478E-8719-C9A99126B7DD}"/>
              </a:ext>
            </a:extLst>
          </p:cNvPr>
          <p:cNvSpPr/>
          <p:nvPr/>
        </p:nvSpPr>
        <p:spPr>
          <a:xfrm>
            <a:off x="3150756" y="532463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C13EA9E-3464-432D-AE0B-3268FE0D828E}"/>
              </a:ext>
            </a:extLst>
          </p:cNvPr>
          <p:cNvSpPr/>
          <p:nvPr/>
        </p:nvSpPr>
        <p:spPr>
          <a:xfrm>
            <a:off x="3150756" y="599138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486799-41E4-419B-9047-1EEFB0DC6CB5}"/>
              </a:ext>
            </a:extLst>
          </p:cNvPr>
          <p:cNvSpPr txBox="1"/>
          <p:nvPr/>
        </p:nvSpPr>
        <p:spPr>
          <a:xfrm>
            <a:off x="3567271" y="3320044"/>
            <a:ext cx="800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Sentiment Score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FE6E4E-D886-4CC7-8A39-8B939BE3F294}"/>
              </a:ext>
            </a:extLst>
          </p:cNvPr>
          <p:cNvSpPr txBox="1"/>
          <p:nvPr/>
        </p:nvSpPr>
        <p:spPr>
          <a:xfrm>
            <a:off x="3567271" y="3996106"/>
            <a:ext cx="800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Sentiment Score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DA075-4EC6-45E3-ABAE-0267F8EA1A4C}"/>
              </a:ext>
            </a:extLst>
          </p:cNvPr>
          <p:cNvSpPr txBox="1"/>
          <p:nvPr/>
        </p:nvSpPr>
        <p:spPr>
          <a:xfrm>
            <a:off x="3567271" y="5242080"/>
            <a:ext cx="800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Sentiment Score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F22119-7882-4F88-84D6-E8F9DDBDE069}"/>
              </a:ext>
            </a:extLst>
          </p:cNvPr>
          <p:cNvSpPr txBox="1"/>
          <p:nvPr/>
        </p:nvSpPr>
        <p:spPr>
          <a:xfrm>
            <a:off x="3567271" y="5950532"/>
            <a:ext cx="800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Sentiment Score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F4BCB8B-B97C-4ADB-A8E9-7DFCA078FEF8}"/>
              </a:ext>
            </a:extLst>
          </p:cNvPr>
          <p:cNvSpPr/>
          <p:nvPr/>
        </p:nvSpPr>
        <p:spPr>
          <a:xfrm>
            <a:off x="4437220" y="3761156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6BAE68-9971-47B8-84B4-1713E9F1712F}"/>
              </a:ext>
            </a:extLst>
          </p:cNvPr>
          <p:cNvSpPr txBox="1"/>
          <p:nvPr/>
        </p:nvSpPr>
        <p:spPr>
          <a:xfrm>
            <a:off x="4742020" y="3670882"/>
            <a:ext cx="8000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Average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7E97D30D-42A6-4ABD-92B3-5BD3988E3C52}"/>
              </a:ext>
            </a:extLst>
          </p:cNvPr>
          <p:cNvSpPr/>
          <p:nvPr/>
        </p:nvSpPr>
        <p:spPr>
          <a:xfrm>
            <a:off x="4437220" y="5710606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A19A3E-0F94-4C18-AAE6-3B6856066942}"/>
              </a:ext>
            </a:extLst>
          </p:cNvPr>
          <p:cNvSpPr txBox="1"/>
          <p:nvPr/>
        </p:nvSpPr>
        <p:spPr>
          <a:xfrm>
            <a:off x="4742020" y="5620332"/>
            <a:ext cx="8000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Average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C04A33-A845-4D47-86D0-A3364CEBAD5D}"/>
              </a:ext>
            </a:extLst>
          </p:cNvPr>
          <p:cNvSpPr txBox="1"/>
          <p:nvPr/>
        </p:nvSpPr>
        <p:spPr>
          <a:xfrm>
            <a:off x="5651960" y="4660628"/>
            <a:ext cx="10279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Aggregated Measure</a:t>
            </a:r>
          </a:p>
          <a:p>
            <a:pPr algn="ctr"/>
            <a:r>
              <a:rPr lang="en-US" sz="1050" b="1" dirty="0">
                <a:solidFill>
                  <a:schemeClr val="tx2"/>
                </a:solidFill>
              </a:rPr>
              <a:t>(Average)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D8D266-D759-4F3F-AAB4-548CEBD8DEA6}"/>
              </a:ext>
            </a:extLst>
          </p:cNvPr>
          <p:cNvSpPr/>
          <p:nvPr/>
        </p:nvSpPr>
        <p:spPr>
          <a:xfrm rot="2196930">
            <a:off x="5484971" y="420599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02BCC24-0CB7-49B4-AB36-BE91D256FFDD}"/>
              </a:ext>
            </a:extLst>
          </p:cNvPr>
          <p:cNvSpPr/>
          <p:nvPr/>
        </p:nvSpPr>
        <p:spPr>
          <a:xfrm rot="19899244">
            <a:off x="5498265" y="532463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E01575E-CD2C-4D06-8ACE-E9A5283FD135}"/>
              </a:ext>
            </a:extLst>
          </p:cNvPr>
          <p:cNvCxnSpPr>
            <a:cxnSpLocks/>
            <a:stCxn id="58" idx="6"/>
            <a:endCxn id="57" idx="2"/>
          </p:cNvCxnSpPr>
          <p:nvPr/>
        </p:nvCxnSpPr>
        <p:spPr>
          <a:xfrm>
            <a:off x="8825958" y="4999936"/>
            <a:ext cx="2286000" cy="544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7B24927-1C08-49C0-92DF-89A1C47008E3}"/>
              </a:ext>
            </a:extLst>
          </p:cNvPr>
          <p:cNvSpPr/>
          <p:nvPr/>
        </p:nvSpPr>
        <p:spPr>
          <a:xfrm>
            <a:off x="9685475" y="4817165"/>
            <a:ext cx="536080" cy="443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0.5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19475A6-D451-4717-A0D9-838466833371}"/>
              </a:ext>
            </a:extLst>
          </p:cNvPr>
          <p:cNvSpPr/>
          <p:nvPr/>
        </p:nvSpPr>
        <p:spPr>
          <a:xfrm>
            <a:off x="11111958" y="4817321"/>
            <a:ext cx="474182" cy="47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C630372-3C0F-44A2-B281-30E7D0FC1FBB}"/>
              </a:ext>
            </a:extLst>
          </p:cNvPr>
          <p:cNvSpPr/>
          <p:nvPr/>
        </p:nvSpPr>
        <p:spPr>
          <a:xfrm>
            <a:off x="8382707" y="4778310"/>
            <a:ext cx="443251" cy="443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542016-2A9A-4821-90ED-146F1077F449}"/>
              </a:ext>
            </a:extLst>
          </p:cNvPr>
          <p:cNvCxnSpPr>
            <a:cxnSpLocks/>
          </p:cNvCxnSpPr>
          <p:nvPr/>
        </p:nvCxnSpPr>
        <p:spPr>
          <a:xfrm>
            <a:off x="9403623" y="4524310"/>
            <a:ext cx="0" cy="838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39CFBF-8179-45F7-925E-B567928CC094}"/>
              </a:ext>
            </a:extLst>
          </p:cNvPr>
          <p:cNvCxnSpPr>
            <a:cxnSpLocks/>
          </p:cNvCxnSpPr>
          <p:nvPr/>
        </p:nvCxnSpPr>
        <p:spPr>
          <a:xfrm>
            <a:off x="10488590" y="4524310"/>
            <a:ext cx="0" cy="838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A357F0B-EB30-4218-8253-E600460791AA}"/>
              </a:ext>
            </a:extLst>
          </p:cNvPr>
          <p:cNvSpPr txBox="1"/>
          <p:nvPr/>
        </p:nvSpPr>
        <p:spPr>
          <a:xfrm>
            <a:off x="9229503" y="5330546"/>
            <a:ext cx="453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-th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CF3890-5739-4662-A194-B5590121506A}"/>
              </a:ext>
            </a:extLst>
          </p:cNvPr>
          <p:cNvSpPr txBox="1"/>
          <p:nvPr/>
        </p:nvSpPr>
        <p:spPr>
          <a:xfrm>
            <a:off x="10295360" y="5340314"/>
            <a:ext cx="453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+th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089B66-FB39-47EF-A318-D1C451880E58}"/>
              </a:ext>
            </a:extLst>
          </p:cNvPr>
          <p:cNvSpPr txBox="1"/>
          <p:nvPr/>
        </p:nvSpPr>
        <p:spPr>
          <a:xfrm>
            <a:off x="9630082" y="4512521"/>
            <a:ext cx="692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2"/>
                </a:solidFill>
              </a:rPr>
              <a:t>Neutral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8F9CCF-11D5-4A3E-ADD6-89459A35C243}"/>
              </a:ext>
            </a:extLst>
          </p:cNvPr>
          <p:cNvSpPr txBox="1"/>
          <p:nvPr/>
        </p:nvSpPr>
        <p:spPr>
          <a:xfrm>
            <a:off x="10599875" y="4512521"/>
            <a:ext cx="692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2"/>
                </a:solidFill>
              </a:rPr>
              <a:t>Positive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A43025-8D1C-4A6B-B8DA-3485E73B2EF5}"/>
              </a:ext>
            </a:extLst>
          </p:cNvPr>
          <p:cNvSpPr txBox="1"/>
          <p:nvPr/>
        </p:nvSpPr>
        <p:spPr>
          <a:xfrm>
            <a:off x="8694875" y="4512521"/>
            <a:ext cx="692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Negative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7B01BBED-0982-4AF0-BE55-CC8348AB7602}"/>
              </a:ext>
            </a:extLst>
          </p:cNvPr>
          <p:cNvSpPr/>
          <p:nvPr/>
        </p:nvSpPr>
        <p:spPr>
          <a:xfrm>
            <a:off x="6756593" y="4609842"/>
            <a:ext cx="1237657" cy="736954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Classify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B330CA8-FEA6-4E75-8D85-96BCD39EB66B}"/>
                  </a:ext>
                </a:extLst>
              </p:cNvPr>
              <p:cNvSpPr txBox="1"/>
              <p:nvPr/>
            </p:nvSpPr>
            <p:spPr>
              <a:xfrm>
                <a:off x="3047215" y="1783847"/>
                <a:ext cx="3151643" cy="71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𝑺𝒆𝒏𝒕𝒊𝒎𝒆𝒏𝒕</m:t>
                      </m:r>
                      <m:r>
                        <a:rPr lang="en-US" sz="1400" b="1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400" b="1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𝑺𝒄𝒐𝒓𝒆</m:t>
                      </m:r>
                      <m:r>
                        <a:rPr lang="en-US" sz="1400" b="1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𝑻𝒐𝒕𝒂𝒍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num>
                        <m:den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𝑻𝒐𝒕𝒂𝒍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𝑻𝒐𝒕𝒂𝒍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sz="1400" b="1" kern="1200" dirty="0">
                  <a:solidFill>
                    <a:schemeClr val="tx2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B330CA8-FEA6-4E75-8D85-96BCD39EB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15" y="1783847"/>
                <a:ext cx="3151643" cy="715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5E45850-9586-4B70-ADCC-508C1E11C3D8}"/>
              </a:ext>
            </a:extLst>
          </p:cNvPr>
          <p:cNvCxnSpPr>
            <a:cxnSpLocks/>
          </p:cNvCxnSpPr>
          <p:nvPr/>
        </p:nvCxnSpPr>
        <p:spPr>
          <a:xfrm flipH="1" flipV="1">
            <a:off x="3047215" y="2301411"/>
            <a:ext cx="520057" cy="828422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0A71B19-1FF0-462C-8889-8C5375B1217A}"/>
              </a:ext>
            </a:extLst>
          </p:cNvPr>
          <p:cNvCxnSpPr>
            <a:cxnSpLocks/>
          </p:cNvCxnSpPr>
          <p:nvPr/>
        </p:nvCxnSpPr>
        <p:spPr>
          <a:xfrm flipV="1">
            <a:off x="4345053" y="2284839"/>
            <a:ext cx="1853805" cy="85049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4AA4F45-BB71-44CF-AB0E-18C9170E687D}"/>
              </a:ext>
            </a:extLst>
          </p:cNvPr>
          <p:cNvSpPr/>
          <p:nvPr/>
        </p:nvSpPr>
        <p:spPr>
          <a:xfrm>
            <a:off x="347124" y="1757120"/>
            <a:ext cx="202930" cy="26462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5DF604-99B8-4726-8FBC-97A804BAF134}"/>
              </a:ext>
            </a:extLst>
          </p:cNvPr>
          <p:cNvSpPr txBox="1"/>
          <p:nvPr/>
        </p:nvSpPr>
        <p:spPr>
          <a:xfrm>
            <a:off x="605969" y="1757120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Positive Word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78EBE95-F308-40D9-A2EC-9F938325F902}"/>
              </a:ext>
            </a:extLst>
          </p:cNvPr>
          <p:cNvSpPr/>
          <p:nvPr/>
        </p:nvSpPr>
        <p:spPr>
          <a:xfrm>
            <a:off x="347124" y="2138120"/>
            <a:ext cx="202930" cy="26462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5259CA-B350-4F94-9990-0C7693C0F067}"/>
              </a:ext>
            </a:extLst>
          </p:cNvPr>
          <p:cNvSpPr txBox="1"/>
          <p:nvPr/>
        </p:nvSpPr>
        <p:spPr>
          <a:xfrm>
            <a:off x="605969" y="213812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Neutral Word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DEF223-7F9F-4FAE-963E-521EC3C924FF}"/>
              </a:ext>
            </a:extLst>
          </p:cNvPr>
          <p:cNvSpPr txBox="1"/>
          <p:nvPr/>
        </p:nvSpPr>
        <p:spPr>
          <a:xfrm>
            <a:off x="191829" y="1447800"/>
            <a:ext cx="2089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highlight>
                  <a:srgbClr val="9966FF"/>
                </a:highlight>
              </a:rPr>
              <a:t>Scored by SentiWordNet 3.0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335D12F-BB57-4DCB-85F9-A4876FE23A28}"/>
              </a:ext>
            </a:extLst>
          </p:cNvPr>
          <p:cNvSpPr txBox="1"/>
          <p:nvPr/>
        </p:nvSpPr>
        <p:spPr>
          <a:xfrm>
            <a:off x="6333042" y="1778983"/>
            <a:ext cx="5096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This ratio is used to ensure score range between 0 and 1. Hence, normalization or scaling is not required.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451C61-1DCD-4A20-8602-0B879D74D7B6}"/>
              </a:ext>
            </a:extLst>
          </p:cNvPr>
          <p:cNvSpPr/>
          <p:nvPr/>
        </p:nvSpPr>
        <p:spPr>
          <a:xfrm>
            <a:off x="352303" y="2498058"/>
            <a:ext cx="202930" cy="26462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E415ED-B224-46CF-BBE2-4201BED5D02C}"/>
              </a:ext>
            </a:extLst>
          </p:cNvPr>
          <p:cNvSpPr txBox="1"/>
          <p:nvPr/>
        </p:nvSpPr>
        <p:spPr>
          <a:xfrm>
            <a:off x="611148" y="2498058"/>
            <a:ext cx="1159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Negative Word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58B70-6E6D-42C2-BA65-5552E0950B67}"/>
              </a:ext>
            </a:extLst>
          </p:cNvPr>
          <p:cNvSpPr/>
          <p:nvPr/>
        </p:nvSpPr>
        <p:spPr>
          <a:xfrm>
            <a:off x="6401125" y="2517558"/>
            <a:ext cx="5320433" cy="1569660"/>
          </a:xfrm>
          <a:prstGeom prst="rect">
            <a:avLst/>
          </a:prstGeom>
          <a:solidFill>
            <a:srgbClr val="FFDC6D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News articles are categorized into Sector and Stock-Specific news. Study on impact of each and combine categories are carried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If multiple news available on same day, they are aggregated using average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DD9A32-14C2-402F-9D11-56BEB8AC156B}"/>
              </a:ext>
            </a:extLst>
          </p:cNvPr>
          <p:cNvSpPr txBox="1"/>
          <p:nvPr/>
        </p:nvSpPr>
        <p:spPr>
          <a:xfrm>
            <a:off x="8134698" y="5746705"/>
            <a:ext cx="375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Optimum threshold (th) to be evaluated in experiment.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B9B97B-42DD-4850-9C33-7F18A43E5800}"/>
              </a:ext>
            </a:extLst>
          </p:cNvPr>
          <p:cNvSpPr txBox="1"/>
          <p:nvPr/>
        </p:nvSpPr>
        <p:spPr>
          <a:xfrm>
            <a:off x="10890107" y="5487224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[Li at el., 2014]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F5887F9-7400-4473-81CF-CDD9BD7E67DC}"/>
              </a:ext>
            </a:extLst>
          </p:cNvPr>
          <p:cNvSpPr/>
          <p:nvPr/>
        </p:nvSpPr>
        <p:spPr>
          <a:xfrm>
            <a:off x="1657667" y="1765791"/>
            <a:ext cx="135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[Nassirtoussi at el.,2015, Li at el. 2014]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44E1347-95C9-450C-B3B6-BCD703F63D1A}"/>
              </a:ext>
            </a:extLst>
          </p:cNvPr>
          <p:cNvSpPr/>
          <p:nvPr/>
        </p:nvSpPr>
        <p:spPr>
          <a:xfrm>
            <a:off x="3047215" y="1365576"/>
            <a:ext cx="304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A variation from [Nassirtoussi at el.,2015, Li at el., 2014 and Tan at el., 2014]</a:t>
            </a:r>
          </a:p>
        </p:txBody>
      </p:sp>
    </p:spTree>
    <p:extLst>
      <p:ext uri="{BB962C8B-B14F-4D97-AF65-F5344CB8AC3E}">
        <p14:creationId xmlns:p14="http://schemas.microsoft.com/office/powerpoint/2010/main" val="522742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65C7-6DA0-40CA-8BB7-AA25E401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Categorization (Rule-Based)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EAD088-3DA8-4CDC-8202-F205A1E20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860256"/>
            <a:ext cx="3681413" cy="2539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434370-529C-4E62-B6D7-EC0786D3CB55}"/>
              </a:ext>
            </a:extLst>
          </p:cNvPr>
          <p:cNvSpPr/>
          <p:nvPr/>
        </p:nvSpPr>
        <p:spPr>
          <a:xfrm>
            <a:off x="1752600" y="2853906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DA6A62-FBFA-4930-8DD4-25677B6CA272}"/>
              </a:ext>
            </a:extLst>
          </p:cNvPr>
          <p:cNvSpPr/>
          <p:nvPr/>
        </p:nvSpPr>
        <p:spPr>
          <a:xfrm>
            <a:off x="3352800" y="3977801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8E1C9-2861-4700-9669-4E01E0C035BE}"/>
              </a:ext>
            </a:extLst>
          </p:cNvPr>
          <p:cNvSpPr/>
          <p:nvPr/>
        </p:nvSpPr>
        <p:spPr>
          <a:xfrm>
            <a:off x="3962400" y="3768306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B193C-DF57-4DF8-8874-31ECD1BBA113}"/>
              </a:ext>
            </a:extLst>
          </p:cNvPr>
          <p:cNvSpPr/>
          <p:nvPr/>
        </p:nvSpPr>
        <p:spPr>
          <a:xfrm>
            <a:off x="2819400" y="4530306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BC40C9-0DA6-45DB-B2D6-D1395CFB78BD}"/>
              </a:ext>
            </a:extLst>
          </p:cNvPr>
          <p:cNvSpPr/>
          <p:nvPr/>
        </p:nvSpPr>
        <p:spPr>
          <a:xfrm>
            <a:off x="4267200" y="5139906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66815-1576-48B2-8940-C0C97593B504}"/>
              </a:ext>
            </a:extLst>
          </p:cNvPr>
          <p:cNvSpPr txBox="1"/>
          <p:nvPr/>
        </p:nvSpPr>
        <p:spPr>
          <a:xfrm>
            <a:off x="1447799" y="1447911"/>
            <a:ext cx="4080433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This article only contain one stock (“CIMB”), therefore categorized as “</a:t>
            </a:r>
            <a:r>
              <a:rPr lang="en-US" sz="1600" b="1" dirty="0">
                <a:solidFill>
                  <a:schemeClr val="tx2"/>
                </a:solidFill>
                <a:highlight>
                  <a:srgbClr val="FFFF00"/>
                </a:highlight>
              </a:rPr>
              <a:t>Stock-Specific News</a:t>
            </a:r>
            <a:r>
              <a:rPr lang="en-US" sz="1600" b="1" dirty="0">
                <a:solidFill>
                  <a:schemeClr val="tx2"/>
                </a:solidFill>
              </a:rPr>
              <a:t>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1F97EC-C77F-49AD-9486-05A4A92E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600628"/>
            <a:ext cx="4082752" cy="41641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D6ED85-F063-412C-A862-00D63AC1E394}"/>
              </a:ext>
            </a:extLst>
          </p:cNvPr>
          <p:cNvSpPr/>
          <p:nvPr/>
        </p:nvSpPr>
        <p:spPr>
          <a:xfrm>
            <a:off x="6834187" y="3247705"/>
            <a:ext cx="381000" cy="222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57F93-913D-40BB-96B9-F8E72600773A}"/>
              </a:ext>
            </a:extLst>
          </p:cNvPr>
          <p:cNvSpPr/>
          <p:nvPr/>
        </p:nvSpPr>
        <p:spPr>
          <a:xfrm>
            <a:off x="5981700" y="6400514"/>
            <a:ext cx="1042987" cy="222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A3EA8-ECF8-404B-9061-87EA9C984337}"/>
              </a:ext>
            </a:extLst>
          </p:cNvPr>
          <p:cNvSpPr txBox="1"/>
          <p:nvPr/>
        </p:nvSpPr>
        <p:spPr>
          <a:xfrm>
            <a:off x="5975641" y="1446161"/>
            <a:ext cx="5109941" cy="1077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Article contain general industry term “Financial Institutions” and “BNM” but without Stock Quote, therefore categorized as “</a:t>
            </a:r>
            <a:r>
              <a:rPr lang="en-US" sz="1600" b="1" dirty="0">
                <a:solidFill>
                  <a:schemeClr val="tx2"/>
                </a:solidFill>
                <a:highlight>
                  <a:srgbClr val="00FFFF"/>
                </a:highlight>
              </a:rPr>
              <a:t>Sector News</a:t>
            </a:r>
            <a:r>
              <a:rPr lang="en-US" sz="1600" b="1" dirty="0">
                <a:solidFill>
                  <a:schemeClr val="tx2"/>
                </a:solidFill>
              </a:rPr>
              <a:t>”. Multiple rules need to be developed.</a:t>
            </a:r>
          </a:p>
        </p:txBody>
      </p:sp>
    </p:spTree>
    <p:extLst>
      <p:ext uri="{BB962C8B-B14F-4D97-AF65-F5344CB8AC3E}">
        <p14:creationId xmlns:p14="http://schemas.microsoft.com/office/powerpoint/2010/main" val="123515212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Measuring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15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761988126"/>
                  </p:ext>
                </p:extLst>
              </p:nvPr>
            </p:nvGraphicFramePr>
            <p:xfrm>
              <a:off x="1068650" y="1523878"/>
              <a:ext cx="9980683" cy="3803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668">
                      <a:extLst>
                        <a:ext uri="{9D8B030D-6E8A-4147-A177-3AD203B41FA5}">
                          <a16:colId xmlns:a16="http://schemas.microsoft.com/office/drawing/2014/main" val="2957580011"/>
                        </a:ext>
                      </a:extLst>
                    </a:gridCol>
                    <a:gridCol w="32374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67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6971">
                      <a:extLst>
                        <a:ext uri="{9D8B030D-6E8A-4147-A177-3AD203B41FA5}">
                          <a16:colId xmlns:a16="http://schemas.microsoft.com/office/drawing/2014/main" val="4026237764"/>
                        </a:ext>
                      </a:extLst>
                    </a:gridCol>
                    <a:gridCol w="2676210">
                      <a:extLst>
                        <a:ext uri="{9D8B030D-6E8A-4147-A177-3AD203B41FA5}">
                          <a16:colId xmlns:a16="http://schemas.microsoft.com/office/drawing/2014/main" val="281228615"/>
                        </a:ext>
                      </a:extLst>
                    </a:gridCol>
                  </a:tblGrid>
                  <a:tr h="584270">
                    <a:tc rowSpan="2" gridSpan="2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Stock Counter</a:t>
                          </a:r>
                          <a:endParaRPr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Sector Index</a:t>
                          </a:r>
                        </a:p>
                        <a:p>
                          <a:pPr algn="ctr"/>
                          <a:r>
                            <a:rPr lang="en-US" sz="1600" dirty="0"/>
                            <a:t>(A,B,C)</a:t>
                          </a:r>
                          <a:endParaRPr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9882439"/>
                      </a:ext>
                    </a:extLst>
                  </a:tr>
                  <a:tr h="475065">
                    <a:tc gridSpan="2"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</a:t>
                          </a:r>
                          <a:endParaRPr sz="1600" dirty="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B</a:t>
                          </a:r>
                          <a:endParaRPr sz="1600" dirty="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</a:t>
                          </a:r>
                          <a:endParaRPr sz="160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4802"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𝐷𝑎𝑡𝑒</m:t>
                                    </m:r>
                                  </m:e>
                                  <m:sub/>
                                </m:sSub>
                              </m:oMath>
                            </m:oMathPara>
                          </a14:m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Open</a:t>
                          </a:r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94802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Close</a:t>
                          </a:r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60210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  <a:p>
                          <a:r>
                            <a:rPr lang="en-US" sz="1600" dirty="0"/>
                            <a:t>Current Day Return</a:t>
                          </a:r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algn="ctr"/>
                          <a:endParaRPr lang="en-US" sz="1800" dirty="0"/>
                        </a:p>
                        <a:p>
                          <a:pPr algn="ctr"/>
                          <a:endParaRPr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 algn="ctr"/>
                          <a:endParaRPr lang="en-US" sz="1800" dirty="0"/>
                        </a:p>
                        <a:p>
                          <a:pPr algn="ctr"/>
                          <a:endParaRPr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 algn="ctr"/>
                          <a:endParaRPr lang="en-US" sz="1800" dirty="0"/>
                        </a:p>
                        <a:p>
                          <a:pPr algn="ctr"/>
                          <a:endParaRPr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15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761988126"/>
                  </p:ext>
                </p:extLst>
              </p:nvPr>
            </p:nvGraphicFramePr>
            <p:xfrm>
              <a:off x="1068650" y="1523878"/>
              <a:ext cx="9980683" cy="3803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668">
                      <a:extLst>
                        <a:ext uri="{9D8B030D-6E8A-4147-A177-3AD203B41FA5}">
                          <a16:colId xmlns:a16="http://schemas.microsoft.com/office/drawing/2014/main" val="2957580011"/>
                        </a:ext>
                      </a:extLst>
                    </a:gridCol>
                    <a:gridCol w="32374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67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6971">
                      <a:extLst>
                        <a:ext uri="{9D8B030D-6E8A-4147-A177-3AD203B41FA5}">
                          <a16:colId xmlns:a16="http://schemas.microsoft.com/office/drawing/2014/main" val="4026237764"/>
                        </a:ext>
                      </a:extLst>
                    </a:gridCol>
                    <a:gridCol w="2676210">
                      <a:extLst>
                        <a:ext uri="{9D8B030D-6E8A-4147-A177-3AD203B41FA5}">
                          <a16:colId xmlns:a16="http://schemas.microsoft.com/office/drawing/2014/main" val="281228615"/>
                        </a:ext>
                      </a:extLst>
                    </a:gridCol>
                  </a:tblGrid>
                  <a:tr h="584270">
                    <a:tc rowSpan="2" gridSpan="2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Stock Counter</a:t>
                          </a:r>
                          <a:endParaRPr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Sector Index</a:t>
                          </a:r>
                        </a:p>
                        <a:p>
                          <a:pPr algn="ctr"/>
                          <a:r>
                            <a:rPr lang="en-US" sz="1600" dirty="0"/>
                            <a:t>(A,B,C)</a:t>
                          </a:r>
                          <a:endParaRPr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9882439"/>
                      </a:ext>
                    </a:extLst>
                  </a:tr>
                  <a:tr h="475065">
                    <a:tc gridSpan="2"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</a:t>
                          </a:r>
                          <a:endParaRPr sz="1600" dirty="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B</a:t>
                          </a:r>
                          <a:endParaRPr sz="1600" dirty="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</a:t>
                          </a:r>
                          <a:endParaRPr sz="160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4802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7" t="-38803" r="-649772" b="-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Open</a:t>
                          </a:r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0736" t="-178571" r="-447239" b="-3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77037" t="-178571" r="-440000" b="-3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4702" t="-178571" r="-293377" b="-3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3349" t="-178571" r="-911" b="-36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94802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Close</a:t>
                          </a:r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0736" t="-278571" r="-447239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77037" t="-278571" r="-440000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4702" t="-278571" r="-293377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3349" t="-278571" r="-911" b="-26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554480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  <a:p>
                          <a:r>
                            <a:rPr lang="en-US" sz="1600" dirty="0"/>
                            <a:t>Current Day Return</a:t>
                          </a:r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0736" t="-145490" r="-447239" b="-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77037" t="-145490" r="-440000" b="-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4702" t="-145490" r="-293377" b="-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3349" t="-145490" r="-911" b="-7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30E758-EC93-4565-AF3D-5BDA5BA4CB36}"/>
                  </a:ext>
                </a:extLst>
              </p:cNvPr>
              <p:cNvSpPr/>
              <p:nvPr/>
            </p:nvSpPr>
            <p:spPr>
              <a:xfrm>
                <a:off x="2465960" y="4541671"/>
                <a:ext cx="3124200" cy="66511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𝑹𝒆𝒕𝒖𝒓𝒏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𝑪𝒍𝒐𝒔𝒆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𝑶𝒑𝒆𝒏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𝑶𝒑𝒆𝒏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30E758-EC93-4565-AF3D-5BDA5BA4C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960" y="4541671"/>
                <a:ext cx="3124200" cy="665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E5A9D06-6168-48E5-8C45-89F0E1D42E8B}"/>
              </a:ext>
            </a:extLst>
          </p:cNvPr>
          <p:cNvSpPr txBox="1"/>
          <p:nvPr/>
        </p:nvSpPr>
        <p:spPr>
          <a:xfrm>
            <a:off x="304800" y="5785953"/>
            <a:ext cx="121158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Each sector contain top 10 large market capital stocks (Example shows only single sector with only 3 stocks A,B,C)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We follow weighting by market capitalization similar to KLCI (refer </a:t>
            </a:r>
            <a:r>
              <a:rPr lang="en-US" sz="16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https://www.theedgemarkets.com/article/analysing-fbm-klci</a:t>
            </a:r>
            <a:r>
              <a:rPr lang="en-US" sz="1600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922BE-D2C9-4E05-B38C-4A7A3660F0F8}"/>
              </a:ext>
            </a:extLst>
          </p:cNvPr>
          <p:cNvSpPr txBox="1"/>
          <p:nvPr/>
        </p:nvSpPr>
        <p:spPr>
          <a:xfrm>
            <a:off x="4950245" y="5050298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[Li at el., 2014]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62384-8F2D-4692-A30D-598DDE82B464}"/>
              </a:ext>
            </a:extLst>
          </p:cNvPr>
          <p:cNvSpPr txBox="1"/>
          <p:nvPr/>
        </p:nvSpPr>
        <p:spPr>
          <a:xfrm>
            <a:off x="10336771" y="2057400"/>
            <a:ext cx="183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[Li at el., 2014]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[</a:t>
            </a:r>
            <a:r>
              <a:rPr lang="en-US" sz="1200" b="1" dirty="0" err="1">
                <a:solidFill>
                  <a:schemeClr val="tx2"/>
                </a:solidFill>
                <a:highlight>
                  <a:srgbClr val="FFFF00"/>
                </a:highlight>
              </a:rPr>
              <a:t>TheEdge</a:t>
            </a:r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, refer below]</a:t>
            </a:r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A0CEC-3E73-4D68-A5EF-F9413B94BFCF}"/>
              </a:ext>
            </a:extLst>
          </p:cNvPr>
          <p:cNvSpPr/>
          <p:nvPr/>
        </p:nvSpPr>
        <p:spPr>
          <a:xfrm>
            <a:off x="4881446" y="5365151"/>
            <a:ext cx="533400" cy="8381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DA8DB-3999-41FC-99D2-1B0FEACD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Labeling Price Direction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0D3E37-651E-48CE-8504-6AE1CBC1941D}"/>
              </a:ext>
            </a:extLst>
          </p:cNvPr>
          <p:cNvCxnSpPr/>
          <p:nvPr/>
        </p:nvCxnSpPr>
        <p:spPr>
          <a:xfrm>
            <a:off x="546782" y="5517562"/>
            <a:ext cx="64008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CD613E4-6EDC-46BE-9653-F0ED7C1D63D3}"/>
              </a:ext>
            </a:extLst>
          </p:cNvPr>
          <p:cNvSpPr/>
          <p:nvPr/>
        </p:nvSpPr>
        <p:spPr>
          <a:xfrm>
            <a:off x="927782" y="2926766"/>
            <a:ext cx="533400" cy="25907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C84D1-F7A3-4088-8A8C-986854741F67}"/>
              </a:ext>
            </a:extLst>
          </p:cNvPr>
          <p:cNvSpPr/>
          <p:nvPr/>
        </p:nvSpPr>
        <p:spPr>
          <a:xfrm>
            <a:off x="2070782" y="2469562"/>
            <a:ext cx="533400" cy="4956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E6BAF1-E795-4828-9DC7-960959CA32C6}"/>
              </a:ext>
            </a:extLst>
          </p:cNvPr>
          <p:cNvSpPr/>
          <p:nvPr/>
        </p:nvSpPr>
        <p:spPr>
          <a:xfrm>
            <a:off x="3477197" y="2965166"/>
            <a:ext cx="533400" cy="23999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8E20BC-1AA7-45F7-84E9-4D25D78AD00B}"/>
              </a:ext>
            </a:extLst>
          </p:cNvPr>
          <p:cNvCxnSpPr/>
          <p:nvPr/>
        </p:nvCxnSpPr>
        <p:spPr>
          <a:xfrm>
            <a:off x="546782" y="5212762"/>
            <a:ext cx="640080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38BF63-47A1-4A82-AC1A-D12647459919}"/>
              </a:ext>
            </a:extLst>
          </p:cNvPr>
          <p:cNvCxnSpPr/>
          <p:nvPr/>
        </p:nvCxnSpPr>
        <p:spPr>
          <a:xfrm>
            <a:off x="546782" y="5822362"/>
            <a:ext cx="640080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1343BA6-0848-44C0-8E67-66F7E369E04A}"/>
              </a:ext>
            </a:extLst>
          </p:cNvPr>
          <p:cNvSpPr/>
          <p:nvPr/>
        </p:nvSpPr>
        <p:spPr>
          <a:xfrm>
            <a:off x="7039022" y="2545762"/>
            <a:ext cx="289560" cy="2563418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1802E26-89E4-4F9F-9344-AFD9044CFCE8}"/>
              </a:ext>
            </a:extLst>
          </p:cNvPr>
          <p:cNvSpPr/>
          <p:nvPr/>
        </p:nvSpPr>
        <p:spPr>
          <a:xfrm>
            <a:off x="7039022" y="5212762"/>
            <a:ext cx="289560" cy="609600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07C4357-9166-40C3-9BC8-9851D4E433F2}"/>
              </a:ext>
            </a:extLst>
          </p:cNvPr>
          <p:cNvSpPr/>
          <p:nvPr/>
        </p:nvSpPr>
        <p:spPr>
          <a:xfrm>
            <a:off x="7039022" y="5898562"/>
            <a:ext cx="289560" cy="609600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658BFD-EA32-433A-98AC-F27A1D39EDD4}"/>
              </a:ext>
            </a:extLst>
          </p:cNvPr>
          <p:cNvSpPr txBox="1"/>
          <p:nvPr/>
        </p:nvSpPr>
        <p:spPr>
          <a:xfrm>
            <a:off x="7328582" y="364280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6C9632-41F4-4103-AF89-D71B6043F8FB}"/>
              </a:ext>
            </a:extLst>
          </p:cNvPr>
          <p:cNvSpPr txBox="1"/>
          <p:nvPr/>
        </p:nvSpPr>
        <p:spPr>
          <a:xfrm>
            <a:off x="7328582" y="5332896"/>
            <a:ext cx="128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NoChange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85D83-BBBC-499F-99A8-8834F1BFCDCE}"/>
              </a:ext>
            </a:extLst>
          </p:cNvPr>
          <p:cNvSpPr txBox="1"/>
          <p:nvPr/>
        </p:nvSpPr>
        <p:spPr>
          <a:xfrm>
            <a:off x="7328581" y="601867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605D1-D837-4B04-9DF3-91372871E53A}"/>
              </a:ext>
            </a:extLst>
          </p:cNvPr>
          <p:cNvSpPr txBox="1"/>
          <p:nvPr/>
        </p:nvSpPr>
        <p:spPr>
          <a:xfrm>
            <a:off x="6033182" y="5085193"/>
            <a:ext cx="631904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+0.2%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D155ED-2DA4-4270-A613-5E96111A502A}"/>
              </a:ext>
            </a:extLst>
          </p:cNvPr>
          <p:cNvSpPr txBox="1"/>
          <p:nvPr/>
        </p:nvSpPr>
        <p:spPr>
          <a:xfrm>
            <a:off x="6033182" y="5683862"/>
            <a:ext cx="595035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-0.2%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31F334-6EB8-4538-B732-946B47F6C72E}"/>
              </a:ext>
            </a:extLst>
          </p:cNvPr>
          <p:cNvSpPr txBox="1"/>
          <p:nvPr/>
        </p:nvSpPr>
        <p:spPr>
          <a:xfrm>
            <a:off x="747812" y="5517877"/>
            <a:ext cx="8810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D0</a:t>
            </a:r>
          </a:p>
          <a:p>
            <a:endParaRPr lang="en-US" sz="1400" b="1" dirty="0">
              <a:solidFill>
                <a:schemeClr val="tx2"/>
              </a:solidFill>
            </a:endParaRPr>
          </a:p>
          <a:p>
            <a:r>
              <a:rPr lang="en-US" sz="1400" b="1" dirty="0">
                <a:solidFill>
                  <a:schemeClr val="tx2"/>
                </a:solidFill>
              </a:rPr>
              <a:t>(current)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55E5F5-7480-4566-B51F-114BB0A4478E}"/>
              </a:ext>
            </a:extLst>
          </p:cNvPr>
          <p:cNvSpPr txBox="1"/>
          <p:nvPr/>
        </p:nvSpPr>
        <p:spPr>
          <a:xfrm>
            <a:off x="1933622" y="5537378"/>
            <a:ext cx="776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D1</a:t>
            </a:r>
          </a:p>
          <a:p>
            <a:pPr algn="ctr"/>
            <a:endParaRPr lang="en-US" sz="1400" b="1" dirty="0">
              <a:solidFill>
                <a:schemeClr val="tx2"/>
              </a:solidFill>
            </a:endParaRP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(future)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007FD0-8B41-47F0-B958-8A6AC1434143}"/>
              </a:ext>
            </a:extLst>
          </p:cNvPr>
          <p:cNvSpPr txBox="1"/>
          <p:nvPr/>
        </p:nvSpPr>
        <p:spPr>
          <a:xfrm>
            <a:off x="4944404" y="5521580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D3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B6DAB1-9891-40E3-9EF8-34A43C236AE5}"/>
              </a:ext>
            </a:extLst>
          </p:cNvPr>
          <p:cNvCxnSpPr/>
          <p:nvPr/>
        </p:nvCxnSpPr>
        <p:spPr>
          <a:xfrm>
            <a:off x="1537382" y="2926766"/>
            <a:ext cx="0" cy="259079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D7C6AA-BC67-475A-8FB9-6FD75C086E35}"/>
              </a:ext>
            </a:extLst>
          </p:cNvPr>
          <p:cNvSpPr txBox="1"/>
          <p:nvPr/>
        </p:nvSpPr>
        <p:spPr>
          <a:xfrm>
            <a:off x="1539054" y="3736777"/>
            <a:ext cx="606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Return</a:t>
            </a:r>
          </a:p>
          <a:p>
            <a:r>
              <a:rPr lang="en-US" sz="1100" b="1" dirty="0">
                <a:solidFill>
                  <a:schemeClr val="tx2"/>
                </a:solidFill>
              </a:rPr>
              <a:t>1.2%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4EC934-9BC1-4316-AD5C-8EBBCBC2FDB8}"/>
              </a:ext>
            </a:extLst>
          </p:cNvPr>
          <p:cNvCxnSpPr>
            <a:cxnSpLocks/>
          </p:cNvCxnSpPr>
          <p:nvPr/>
        </p:nvCxnSpPr>
        <p:spPr>
          <a:xfrm>
            <a:off x="2680382" y="2469562"/>
            <a:ext cx="0" cy="307982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53DFDCB-402F-4B57-A03F-1F8A563345EC}"/>
              </a:ext>
            </a:extLst>
          </p:cNvPr>
          <p:cNvSpPr txBox="1"/>
          <p:nvPr/>
        </p:nvSpPr>
        <p:spPr>
          <a:xfrm>
            <a:off x="2674990" y="2564801"/>
            <a:ext cx="606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Return</a:t>
            </a:r>
          </a:p>
          <a:p>
            <a:r>
              <a:rPr lang="en-US" sz="1100" b="1" dirty="0">
                <a:solidFill>
                  <a:schemeClr val="tx2"/>
                </a:solidFill>
              </a:rPr>
              <a:t>1.4%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47F29A-E777-412B-A9B5-BA5025E03F25}"/>
              </a:ext>
            </a:extLst>
          </p:cNvPr>
          <p:cNvCxnSpPr>
            <a:cxnSpLocks/>
          </p:cNvCxnSpPr>
          <p:nvPr/>
        </p:nvCxnSpPr>
        <p:spPr>
          <a:xfrm>
            <a:off x="4097942" y="5332896"/>
            <a:ext cx="0" cy="18498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42C3EC4-344F-4351-ABB8-875145150266}"/>
              </a:ext>
            </a:extLst>
          </p:cNvPr>
          <p:cNvSpPr txBox="1"/>
          <p:nvPr/>
        </p:nvSpPr>
        <p:spPr>
          <a:xfrm>
            <a:off x="4033348" y="4887898"/>
            <a:ext cx="606256" cy="43088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Return</a:t>
            </a:r>
          </a:p>
          <a:p>
            <a:r>
              <a:rPr lang="en-US" sz="1100" b="1" dirty="0">
                <a:solidFill>
                  <a:schemeClr val="tx2"/>
                </a:solidFill>
              </a:rPr>
              <a:t>0.1%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A924D2-8D4A-4841-82A6-3A509101DD44}"/>
              </a:ext>
            </a:extLst>
          </p:cNvPr>
          <p:cNvCxnSpPr>
            <a:cxnSpLocks/>
          </p:cNvCxnSpPr>
          <p:nvPr/>
        </p:nvCxnSpPr>
        <p:spPr>
          <a:xfrm>
            <a:off x="5499782" y="5549382"/>
            <a:ext cx="0" cy="66676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9E040F-0413-4757-A523-55E9AF0F29A9}"/>
              </a:ext>
            </a:extLst>
          </p:cNvPr>
          <p:cNvSpPr txBox="1"/>
          <p:nvPr/>
        </p:nvSpPr>
        <p:spPr>
          <a:xfrm>
            <a:off x="5455059" y="5879899"/>
            <a:ext cx="606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Return</a:t>
            </a:r>
          </a:p>
          <a:p>
            <a:r>
              <a:rPr lang="en-US" sz="1100" b="1" dirty="0">
                <a:solidFill>
                  <a:schemeClr val="tx2"/>
                </a:solidFill>
              </a:rPr>
              <a:t>-0.3%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478723-0365-40E4-8DEC-87131A055C46}"/>
              </a:ext>
            </a:extLst>
          </p:cNvPr>
          <p:cNvSpPr txBox="1"/>
          <p:nvPr/>
        </p:nvSpPr>
        <p:spPr>
          <a:xfrm>
            <a:off x="954376" y="2521954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4BB77-971C-48B4-A92B-CA4A3D87B67C}"/>
              </a:ext>
            </a:extLst>
          </p:cNvPr>
          <p:cNvSpPr txBox="1"/>
          <p:nvPr/>
        </p:nvSpPr>
        <p:spPr>
          <a:xfrm>
            <a:off x="2128931" y="2057400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407441-31AB-459A-9154-C794EAF7DECE}"/>
              </a:ext>
            </a:extLst>
          </p:cNvPr>
          <p:cNvSpPr txBox="1"/>
          <p:nvPr/>
        </p:nvSpPr>
        <p:spPr>
          <a:xfrm>
            <a:off x="3444683" y="2584186"/>
            <a:ext cx="10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tx2"/>
                </a:solidFill>
              </a:rPr>
              <a:t>NoChange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CEF0C7-E9B5-4C23-8543-C59D65203B96}"/>
              </a:ext>
            </a:extLst>
          </p:cNvPr>
          <p:cNvSpPr txBox="1"/>
          <p:nvPr/>
        </p:nvSpPr>
        <p:spPr>
          <a:xfrm>
            <a:off x="4830591" y="6302738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347B2B-92F2-4DAF-AE50-3F8986D4CB78}"/>
              </a:ext>
            </a:extLst>
          </p:cNvPr>
          <p:cNvSpPr txBox="1"/>
          <p:nvPr/>
        </p:nvSpPr>
        <p:spPr>
          <a:xfrm>
            <a:off x="8552890" y="1752606"/>
            <a:ext cx="35386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Current return is based on current Close- current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Future return is measured on Future Close – Current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Price direction is labeled based on return into Up/</a:t>
            </a:r>
            <a:r>
              <a:rPr lang="en-US" sz="1600" b="1" dirty="0" err="1">
                <a:solidFill>
                  <a:schemeClr val="tx2"/>
                </a:solidFill>
              </a:rPr>
              <a:t>NoChange</a:t>
            </a:r>
            <a:r>
              <a:rPr lang="en-US" sz="1600" b="1" dirty="0">
                <a:solidFill>
                  <a:schemeClr val="tx2"/>
                </a:solidFill>
              </a:rPr>
              <a:t>/Down zone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tx2"/>
                </a:solidFill>
              </a:rPr>
              <a:t>NoChange</a:t>
            </a:r>
            <a:r>
              <a:rPr lang="en-US" sz="1600" b="1" dirty="0">
                <a:solidFill>
                  <a:schemeClr val="tx2"/>
                </a:solidFill>
              </a:rPr>
              <a:t> boundary of ±0.2% reflecting trading cost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We hope to find that If text sentiment is strong enough, investor will make decision to profit beyond the boundary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83F4DA-AC75-46E1-B454-F06185F49431}"/>
              </a:ext>
            </a:extLst>
          </p:cNvPr>
          <p:cNvSpPr txBox="1"/>
          <p:nvPr/>
        </p:nvSpPr>
        <p:spPr>
          <a:xfrm>
            <a:off x="124398" y="5212762"/>
            <a:ext cx="82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Current Open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82E103-CE2D-43CB-8EFA-0FD5792E019E}"/>
              </a:ext>
            </a:extLst>
          </p:cNvPr>
          <p:cNvSpPr txBox="1"/>
          <p:nvPr/>
        </p:nvSpPr>
        <p:spPr>
          <a:xfrm>
            <a:off x="3360672" y="5517248"/>
            <a:ext cx="776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D2</a:t>
            </a:r>
          </a:p>
          <a:p>
            <a:pPr algn="ctr"/>
            <a:endParaRPr lang="en-US" sz="1400" b="1" dirty="0">
              <a:solidFill>
                <a:schemeClr val="tx2"/>
              </a:solidFill>
            </a:endParaRP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(future)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927C34-7C66-4005-88D5-D78485E98FB6}"/>
              </a:ext>
            </a:extLst>
          </p:cNvPr>
          <p:cNvSpPr txBox="1"/>
          <p:nvPr/>
        </p:nvSpPr>
        <p:spPr>
          <a:xfrm>
            <a:off x="7183802" y="2169108"/>
            <a:ext cx="81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2"/>
                </a:solidFill>
              </a:rPr>
              <a:t>Labels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47BC8A-4AFC-42C3-991D-308538DAB885}"/>
              </a:ext>
            </a:extLst>
          </p:cNvPr>
          <p:cNvSpPr/>
          <p:nvPr/>
        </p:nvSpPr>
        <p:spPr>
          <a:xfrm>
            <a:off x="5385384" y="1603541"/>
            <a:ext cx="253390" cy="4956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244C64-FAA7-4885-A69E-25B0BA8B2EE4}"/>
              </a:ext>
            </a:extLst>
          </p:cNvPr>
          <p:cNvSpPr/>
          <p:nvPr/>
        </p:nvSpPr>
        <p:spPr>
          <a:xfrm>
            <a:off x="5769327" y="1607184"/>
            <a:ext cx="253390" cy="49560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844D6E-B773-45D1-A2E8-1A2E409FFF96}"/>
              </a:ext>
            </a:extLst>
          </p:cNvPr>
          <p:cNvSpPr txBox="1"/>
          <p:nvPr/>
        </p:nvSpPr>
        <p:spPr>
          <a:xfrm>
            <a:off x="5231779" y="2060447"/>
            <a:ext cx="564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Open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DFEABA-A182-41B3-A8E1-DCF2DF34D489}"/>
              </a:ext>
            </a:extLst>
          </p:cNvPr>
          <p:cNvSpPr txBox="1"/>
          <p:nvPr/>
        </p:nvSpPr>
        <p:spPr>
          <a:xfrm>
            <a:off x="5431757" y="1377551"/>
            <a:ext cx="564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Close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238B8B-CFD8-4016-B13E-1A122A405410}"/>
              </a:ext>
            </a:extLst>
          </p:cNvPr>
          <p:cNvSpPr txBox="1"/>
          <p:nvPr/>
        </p:nvSpPr>
        <p:spPr>
          <a:xfrm>
            <a:off x="5645502" y="2062331"/>
            <a:ext cx="63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Close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92A4F1-CD72-4A8E-A3AF-1615EE811331}"/>
              </a:ext>
            </a:extLst>
          </p:cNvPr>
          <p:cNvSpPr txBox="1"/>
          <p:nvPr/>
        </p:nvSpPr>
        <p:spPr>
          <a:xfrm>
            <a:off x="5845480" y="1379435"/>
            <a:ext cx="63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Open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19BFB7-4E1A-4132-8F86-26330D481E0D}"/>
              </a:ext>
            </a:extLst>
          </p:cNvPr>
          <p:cNvSpPr txBox="1"/>
          <p:nvPr/>
        </p:nvSpPr>
        <p:spPr>
          <a:xfrm>
            <a:off x="4641068" y="1621801"/>
            <a:ext cx="8139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u="sng" dirty="0">
                <a:solidFill>
                  <a:schemeClr val="tx2"/>
                </a:solidFill>
              </a:rPr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692632141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AC0BEB1B-F560-43DF-998D-E8D7B62E074D}"/>
              </a:ext>
            </a:extLst>
          </p:cNvPr>
          <p:cNvSpPr/>
          <p:nvPr/>
        </p:nvSpPr>
        <p:spPr>
          <a:xfrm rot="16200000">
            <a:off x="3719785" y="-1640128"/>
            <a:ext cx="4804254" cy="12039602"/>
          </a:xfrm>
          <a:prstGeom prst="rect">
            <a:avLst/>
          </a:prstGeom>
          <a:solidFill>
            <a:srgbClr val="89F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7AD49-250C-426A-A1E7-A8E808E7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Implementation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84C847-0A6F-4AD6-B2CA-A7F48A582864}"/>
              </a:ext>
            </a:extLst>
          </p:cNvPr>
          <p:cNvSpPr/>
          <p:nvPr/>
        </p:nvSpPr>
        <p:spPr>
          <a:xfrm>
            <a:off x="1913431" y="2154724"/>
            <a:ext cx="1655299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Relevant News Tag to Stock/Sector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7B179-F393-4132-AF3F-23D51C306DB7}"/>
              </a:ext>
            </a:extLst>
          </p:cNvPr>
          <p:cNvSpPr/>
          <p:nvPr/>
        </p:nvSpPr>
        <p:spPr>
          <a:xfrm>
            <a:off x="1913431" y="3508079"/>
            <a:ext cx="1652405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Split Into Sentences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E7EF4-274A-41E3-839C-A547CBD432E6}"/>
              </a:ext>
            </a:extLst>
          </p:cNvPr>
          <p:cNvSpPr/>
          <p:nvPr/>
        </p:nvSpPr>
        <p:spPr>
          <a:xfrm>
            <a:off x="1913431" y="5075673"/>
            <a:ext cx="1658693" cy="611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Part Of Speech tag on each word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835872A-FDD3-4357-8E9B-25A15F17205B}"/>
              </a:ext>
            </a:extLst>
          </p:cNvPr>
          <p:cNvSpPr/>
          <p:nvPr/>
        </p:nvSpPr>
        <p:spPr>
          <a:xfrm>
            <a:off x="1913431" y="4225515"/>
            <a:ext cx="1652405" cy="59363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For Each Sentence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B49725D-ECC6-4226-9260-4441F0FF43B2}"/>
              </a:ext>
            </a:extLst>
          </p:cNvPr>
          <p:cNvCxnSpPr>
            <a:cxnSpLocks/>
            <a:stCxn id="54" idx="2"/>
            <a:endCxn id="5" idx="0"/>
          </p:cNvCxnSpPr>
          <p:nvPr/>
        </p:nvCxnSpPr>
        <p:spPr>
          <a:xfrm flipH="1">
            <a:off x="2739634" y="3221765"/>
            <a:ext cx="1447" cy="2863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9230D-24F7-425E-832B-A032384365B5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2739634" y="3934776"/>
            <a:ext cx="0" cy="29073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90D929-AC3D-4D3C-8262-09A9852A73D2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2739634" y="4819154"/>
            <a:ext cx="3144" cy="25651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17A1ED29-537F-463B-9409-95625C4C7F91}"/>
              </a:ext>
            </a:extLst>
          </p:cNvPr>
          <p:cNvCxnSpPr>
            <a:cxnSpLocks/>
            <a:stCxn id="41" idx="1"/>
            <a:endCxn id="12" idx="1"/>
          </p:cNvCxnSpPr>
          <p:nvPr/>
        </p:nvCxnSpPr>
        <p:spPr>
          <a:xfrm rot="10800000">
            <a:off x="1913431" y="4522335"/>
            <a:ext cx="12700" cy="1756520"/>
          </a:xfrm>
          <a:prstGeom prst="bentConnector3">
            <a:avLst>
              <a:gd name="adj1" fmla="val 180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24A9A53-32CA-4756-80CE-9301C69F0456}"/>
              </a:ext>
            </a:extLst>
          </p:cNvPr>
          <p:cNvSpPr txBox="1"/>
          <p:nvPr/>
        </p:nvSpPr>
        <p:spPr>
          <a:xfrm rot="16200000">
            <a:off x="935649" y="5283111"/>
            <a:ext cx="1204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Next Sentence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A5C434C-D983-4F87-9758-7C3A1AE11BF7}"/>
              </a:ext>
            </a:extLst>
          </p:cNvPr>
          <p:cNvSpPr/>
          <p:nvPr/>
        </p:nvSpPr>
        <p:spPr>
          <a:xfrm>
            <a:off x="1913432" y="1447800"/>
            <a:ext cx="1655300" cy="42669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News Article Database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D9670CF-6B19-48D3-8AD6-5B4E9CEB0F46}"/>
              </a:ext>
            </a:extLst>
          </p:cNvPr>
          <p:cNvCxnSpPr>
            <a:cxnSpLocks/>
            <a:stCxn id="164" idx="2"/>
            <a:endCxn id="4" idx="0"/>
          </p:cNvCxnSpPr>
          <p:nvPr/>
        </p:nvCxnSpPr>
        <p:spPr>
          <a:xfrm flipH="1">
            <a:off x="2741081" y="1874497"/>
            <a:ext cx="1" cy="28022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7B2FC0A-93A8-4001-A52C-AB7934679F49}"/>
              </a:ext>
            </a:extLst>
          </p:cNvPr>
          <p:cNvSpPr/>
          <p:nvPr/>
        </p:nvSpPr>
        <p:spPr>
          <a:xfrm>
            <a:off x="8290853" y="2154317"/>
            <a:ext cx="1720512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Calculate Current and Future Return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309D031-DD86-443B-B471-5B898B3A154E}"/>
              </a:ext>
            </a:extLst>
          </p:cNvPr>
          <p:cNvSpPr/>
          <p:nvPr/>
        </p:nvSpPr>
        <p:spPr>
          <a:xfrm>
            <a:off x="8290852" y="3603031"/>
            <a:ext cx="1720512" cy="6739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F267BC8D-0F70-493C-AED2-34F22470B409}"/>
              </a:ext>
            </a:extLst>
          </p:cNvPr>
          <p:cNvCxnSpPr>
            <a:cxnSpLocks/>
            <a:stCxn id="168" idx="2"/>
            <a:endCxn id="166" idx="0"/>
          </p:cNvCxnSpPr>
          <p:nvPr/>
        </p:nvCxnSpPr>
        <p:spPr>
          <a:xfrm flipH="1">
            <a:off x="9143752" y="2581014"/>
            <a:ext cx="7357" cy="24955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3B7CB7C-D5A3-462A-9221-5D2154FCD259}"/>
              </a:ext>
            </a:extLst>
          </p:cNvPr>
          <p:cNvSpPr/>
          <p:nvPr/>
        </p:nvSpPr>
        <p:spPr>
          <a:xfrm>
            <a:off x="8290852" y="1430800"/>
            <a:ext cx="1705800" cy="42669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Pricing Data (Yahoo Finance)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B4F6AE2B-5690-4F6F-966E-94CE8F3F1693}"/>
              </a:ext>
            </a:extLst>
          </p:cNvPr>
          <p:cNvCxnSpPr>
            <a:cxnSpLocks/>
            <a:stCxn id="172" idx="2"/>
            <a:endCxn id="168" idx="0"/>
          </p:cNvCxnSpPr>
          <p:nvPr/>
        </p:nvCxnSpPr>
        <p:spPr>
          <a:xfrm>
            <a:off x="9143752" y="1857497"/>
            <a:ext cx="7357" cy="2968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1C70B8A-4499-4C8E-8668-0150382E77F7}"/>
              </a:ext>
            </a:extLst>
          </p:cNvPr>
          <p:cNvCxnSpPr>
            <a:cxnSpLocks/>
            <a:stCxn id="12" idx="3"/>
            <a:endCxn id="37" idx="1"/>
          </p:cNvCxnSpPr>
          <p:nvPr/>
        </p:nvCxnSpPr>
        <p:spPr>
          <a:xfrm flipV="1">
            <a:off x="3565836" y="4515639"/>
            <a:ext cx="1011403" cy="66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59A78C8A-EDA3-468E-AB68-95ECEB18D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157580"/>
              </p:ext>
            </p:extLst>
          </p:nvPr>
        </p:nvGraphicFramePr>
        <p:xfrm>
          <a:off x="6858717" y="4839630"/>
          <a:ext cx="50856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52">
                  <a:extLst>
                    <a:ext uri="{9D8B030D-6E8A-4147-A177-3AD203B41FA5}">
                      <a16:colId xmlns:a16="http://schemas.microsoft.com/office/drawing/2014/main" val="3704814362"/>
                    </a:ext>
                  </a:extLst>
                </a:gridCol>
                <a:gridCol w="525485">
                  <a:extLst>
                    <a:ext uri="{9D8B030D-6E8A-4147-A177-3AD203B41FA5}">
                      <a16:colId xmlns:a16="http://schemas.microsoft.com/office/drawing/2014/main" val="4204020996"/>
                    </a:ext>
                  </a:extLst>
                </a:gridCol>
                <a:gridCol w="1080197">
                  <a:extLst>
                    <a:ext uri="{9D8B030D-6E8A-4147-A177-3AD203B41FA5}">
                      <a16:colId xmlns:a16="http://schemas.microsoft.com/office/drawing/2014/main" val="3716713856"/>
                    </a:ext>
                  </a:extLst>
                </a:gridCol>
                <a:gridCol w="915603">
                  <a:extLst>
                    <a:ext uri="{9D8B030D-6E8A-4147-A177-3AD203B41FA5}">
                      <a16:colId xmlns:a16="http://schemas.microsoft.com/office/drawing/2014/main" val="301640135"/>
                    </a:ext>
                  </a:extLst>
                </a:gridCol>
                <a:gridCol w="642715">
                  <a:extLst>
                    <a:ext uri="{9D8B030D-6E8A-4147-A177-3AD203B41FA5}">
                      <a16:colId xmlns:a16="http://schemas.microsoft.com/office/drawing/2014/main" val="3207792002"/>
                    </a:ext>
                  </a:extLst>
                </a:gridCol>
                <a:gridCol w="642715">
                  <a:extLst>
                    <a:ext uri="{9D8B030D-6E8A-4147-A177-3AD203B41FA5}">
                      <a16:colId xmlns:a16="http://schemas.microsoft.com/office/drawing/2014/main" val="1478662548"/>
                    </a:ext>
                  </a:extLst>
                </a:gridCol>
                <a:gridCol w="666947">
                  <a:extLst>
                    <a:ext uri="{9D8B030D-6E8A-4147-A177-3AD203B41FA5}">
                      <a16:colId xmlns:a16="http://schemas.microsoft.com/office/drawing/2014/main" val="1705196508"/>
                    </a:ext>
                  </a:extLst>
                </a:gridCol>
              </a:tblGrid>
              <a:tr h="2089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050" b="1" dirty="0"/>
                        <a:t>Label (Price Direction)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19649"/>
                  </a:ext>
                </a:extLst>
              </a:tr>
              <a:tr h="479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Aggregated Sentiment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0</a:t>
                      </a:r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 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67015"/>
                  </a:ext>
                </a:extLst>
              </a:tr>
              <a:tr h="215360">
                <a:tc>
                  <a:txBody>
                    <a:bodyPr/>
                    <a:lstStyle/>
                    <a:p>
                      <a:endParaRPr lang="en-US" sz="1050" b="1" baseline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83121"/>
                  </a:ext>
                </a:extLst>
              </a:tr>
              <a:tr h="215360"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0906"/>
                  </a:ext>
                </a:extLst>
              </a:tr>
              <a:tr h="215360"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57217"/>
                  </a:ext>
                </a:extLst>
              </a:tr>
              <a:tr h="215360"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527233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BE6EDC9-35AC-41CE-B531-EE235C7F96D3}"/>
              </a:ext>
            </a:extLst>
          </p:cNvPr>
          <p:cNvSpPr txBox="1"/>
          <p:nvPr/>
        </p:nvSpPr>
        <p:spPr>
          <a:xfrm>
            <a:off x="3635505" y="4094274"/>
            <a:ext cx="893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No More Sentence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BC50C7-00FC-4357-B071-7A1912F59009}"/>
              </a:ext>
            </a:extLst>
          </p:cNvPr>
          <p:cNvSpPr/>
          <p:nvPr/>
        </p:nvSpPr>
        <p:spPr>
          <a:xfrm>
            <a:off x="4577239" y="4207401"/>
            <a:ext cx="1544673" cy="61647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Aggregate Multiple Articles Sentiment Scores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A417A0E-3C36-4CD9-8CEA-F3203E85B6CF}"/>
              </a:ext>
            </a:extLst>
          </p:cNvPr>
          <p:cNvSpPr/>
          <p:nvPr/>
        </p:nvSpPr>
        <p:spPr>
          <a:xfrm>
            <a:off x="1913431" y="5973166"/>
            <a:ext cx="1658693" cy="611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Score each word to Positive/Neutral/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Negative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C03A51-4131-413F-AEB9-08A663D2FDF1}"/>
              </a:ext>
            </a:extLst>
          </p:cNvPr>
          <p:cNvCxnSpPr>
            <a:cxnSpLocks/>
            <a:stCxn id="7" idx="2"/>
            <a:endCxn id="41" idx="0"/>
          </p:cNvCxnSpPr>
          <p:nvPr/>
        </p:nvCxnSpPr>
        <p:spPr>
          <a:xfrm>
            <a:off x="2742778" y="5687051"/>
            <a:ext cx="0" cy="28611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D69ABA0-ACF2-4821-B590-8D35E8A2E338}"/>
              </a:ext>
            </a:extLst>
          </p:cNvPr>
          <p:cNvSpPr/>
          <p:nvPr/>
        </p:nvSpPr>
        <p:spPr>
          <a:xfrm>
            <a:off x="1913432" y="2795068"/>
            <a:ext cx="1655298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Break into Header/Body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0D3FCCA-CBDB-4F47-B62B-6812881FEB79}"/>
              </a:ext>
            </a:extLst>
          </p:cNvPr>
          <p:cNvCxnSpPr>
            <a:cxnSpLocks/>
            <a:stCxn id="4" idx="2"/>
            <a:endCxn id="54" idx="0"/>
          </p:cNvCxnSpPr>
          <p:nvPr/>
        </p:nvCxnSpPr>
        <p:spPr>
          <a:xfrm>
            <a:off x="2741081" y="2581421"/>
            <a:ext cx="0" cy="21364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521A324-CF69-41E7-9BD6-4DD887807251}"/>
              </a:ext>
            </a:extLst>
          </p:cNvPr>
          <p:cNvSpPr txBox="1"/>
          <p:nvPr/>
        </p:nvSpPr>
        <p:spPr>
          <a:xfrm>
            <a:off x="4544278" y="4881030"/>
            <a:ext cx="1695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Aggregate News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Sectors/Stock-Specific news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Header/Body news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A0D844-244A-47F2-937B-49CB8840F893}"/>
              </a:ext>
            </a:extLst>
          </p:cNvPr>
          <p:cNvSpPr/>
          <p:nvPr/>
        </p:nvSpPr>
        <p:spPr>
          <a:xfrm>
            <a:off x="225535" y="2180517"/>
            <a:ext cx="995423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Google API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B084107-9530-42BE-85DF-10C7E1E3ADB1}"/>
              </a:ext>
            </a:extLst>
          </p:cNvPr>
          <p:cNvSpPr/>
          <p:nvPr/>
        </p:nvSpPr>
        <p:spPr>
          <a:xfrm>
            <a:off x="3362794" y="5542935"/>
            <a:ext cx="1176339" cy="28454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NLTK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B1C53F0-1199-447D-8F6D-E02AFECF77DF}"/>
              </a:ext>
            </a:extLst>
          </p:cNvPr>
          <p:cNvSpPr/>
          <p:nvPr/>
        </p:nvSpPr>
        <p:spPr>
          <a:xfrm>
            <a:off x="3362794" y="6412622"/>
            <a:ext cx="1176339" cy="28454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SentiWordNet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3788B53-9E20-4B41-9A94-A336830FFCA6}"/>
              </a:ext>
            </a:extLst>
          </p:cNvPr>
          <p:cNvSpPr/>
          <p:nvPr/>
        </p:nvSpPr>
        <p:spPr>
          <a:xfrm>
            <a:off x="3315068" y="1371600"/>
            <a:ext cx="960938" cy="28454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Azure SQL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7A991C6-27DF-4860-BC76-0796E10CFC6A}"/>
              </a:ext>
            </a:extLst>
          </p:cNvPr>
          <p:cNvSpPr/>
          <p:nvPr/>
        </p:nvSpPr>
        <p:spPr>
          <a:xfrm>
            <a:off x="682135" y="2581421"/>
            <a:ext cx="1077646" cy="5927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Python Web scrap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048464C-CA0A-47D6-8D5B-E212A9D48CC7}"/>
              </a:ext>
            </a:extLst>
          </p:cNvPr>
          <p:cNvSpPr/>
          <p:nvPr/>
        </p:nvSpPr>
        <p:spPr>
          <a:xfrm>
            <a:off x="4088890" y="2161848"/>
            <a:ext cx="1168892" cy="426697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Keyword List (manual)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D76BC4D-7D6D-43C9-8B0E-3C3F2505668A}"/>
              </a:ext>
            </a:extLst>
          </p:cNvPr>
          <p:cNvCxnSpPr>
            <a:cxnSpLocks/>
            <a:stCxn id="114" idx="1"/>
            <a:endCxn id="4" idx="3"/>
          </p:cNvCxnSpPr>
          <p:nvPr/>
        </p:nvCxnSpPr>
        <p:spPr>
          <a:xfrm flipH="1" flipV="1">
            <a:off x="3568730" y="2368073"/>
            <a:ext cx="520160" cy="712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2E390F7-244C-4288-8798-44972DC421F4}"/>
              </a:ext>
            </a:extLst>
          </p:cNvPr>
          <p:cNvCxnSpPr>
            <a:stCxn id="94" idx="0"/>
            <a:endCxn id="164" idx="1"/>
          </p:cNvCxnSpPr>
          <p:nvPr/>
        </p:nvCxnSpPr>
        <p:spPr>
          <a:xfrm rot="5400000" flipH="1" flipV="1">
            <a:off x="1058655" y="1325741"/>
            <a:ext cx="519368" cy="1190185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C6A6033-C276-445C-B508-A4E68ADC9E91}"/>
              </a:ext>
            </a:extLst>
          </p:cNvPr>
          <p:cNvSpPr/>
          <p:nvPr/>
        </p:nvSpPr>
        <p:spPr>
          <a:xfrm>
            <a:off x="6612936" y="3614791"/>
            <a:ext cx="1001828" cy="61647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Classify (Prediction)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1B24056-12AB-4C36-8CD8-8D5170D9BDCD}"/>
              </a:ext>
            </a:extLst>
          </p:cNvPr>
          <p:cNvCxnSpPr>
            <a:cxnSpLocks/>
            <a:stCxn id="137" idx="3"/>
            <a:endCxn id="169" idx="1"/>
          </p:cNvCxnSpPr>
          <p:nvPr/>
        </p:nvCxnSpPr>
        <p:spPr>
          <a:xfrm>
            <a:off x="7614764" y="3923029"/>
            <a:ext cx="676088" cy="1698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121D4FC-A059-4627-9EFC-BBE5D4E7C269}"/>
              </a:ext>
            </a:extLst>
          </p:cNvPr>
          <p:cNvSpPr/>
          <p:nvPr/>
        </p:nvSpPr>
        <p:spPr>
          <a:xfrm>
            <a:off x="8035722" y="2830564"/>
            <a:ext cx="2216059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Calculate Current and Future Price Direction (Label)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6596D114-B073-4352-B224-70C8B9F4C334}"/>
              </a:ext>
            </a:extLst>
          </p:cNvPr>
          <p:cNvCxnSpPr>
            <a:cxnSpLocks/>
            <a:stCxn id="166" idx="2"/>
            <a:endCxn id="169" idx="0"/>
          </p:cNvCxnSpPr>
          <p:nvPr/>
        </p:nvCxnSpPr>
        <p:spPr>
          <a:xfrm>
            <a:off x="9143752" y="3257261"/>
            <a:ext cx="7356" cy="34577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011AE1A-0EA4-40AF-9E14-A83FFEFB95BD}"/>
              </a:ext>
            </a:extLst>
          </p:cNvPr>
          <p:cNvSpPr/>
          <p:nvPr/>
        </p:nvSpPr>
        <p:spPr>
          <a:xfrm>
            <a:off x="10613935" y="3586051"/>
            <a:ext cx="1093249" cy="6739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 Performance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FD9B66B-98BD-449A-8E05-08B151FF264C}"/>
              </a:ext>
            </a:extLst>
          </p:cNvPr>
          <p:cNvCxnSpPr>
            <a:cxnSpLocks/>
            <a:stCxn id="169" idx="3"/>
            <a:endCxn id="174" idx="1"/>
          </p:cNvCxnSpPr>
          <p:nvPr/>
        </p:nvCxnSpPr>
        <p:spPr>
          <a:xfrm flipV="1">
            <a:off x="10011364" y="3923029"/>
            <a:ext cx="602571" cy="1698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0041A2C3-7CBD-40AD-9F8F-B16675153BD3}"/>
              </a:ext>
            </a:extLst>
          </p:cNvPr>
          <p:cNvSpPr txBox="1"/>
          <p:nvPr/>
        </p:nvSpPr>
        <p:spPr>
          <a:xfrm>
            <a:off x="10664101" y="2826641"/>
            <a:ext cx="1070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Accuracy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F1 Means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Precision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Recall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23D1DD-13BC-42B4-A78E-FA7D27407189}"/>
              </a:ext>
            </a:extLst>
          </p:cNvPr>
          <p:cNvCxnSpPr>
            <a:cxnSpLocks/>
          </p:cNvCxnSpPr>
          <p:nvPr/>
        </p:nvCxnSpPr>
        <p:spPr>
          <a:xfrm>
            <a:off x="6178837" y="4546004"/>
            <a:ext cx="2275732" cy="1516535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E1888E-30EE-445B-B8D1-54E5F7F1D066}"/>
              </a:ext>
            </a:extLst>
          </p:cNvPr>
          <p:cNvCxnSpPr>
            <a:cxnSpLocks/>
          </p:cNvCxnSpPr>
          <p:nvPr/>
        </p:nvCxnSpPr>
        <p:spPr>
          <a:xfrm>
            <a:off x="7614763" y="4254746"/>
            <a:ext cx="1679612" cy="1263527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CAC7B1C-A642-4B5E-8F41-3E0FE5871F27}"/>
              </a:ext>
            </a:extLst>
          </p:cNvPr>
          <p:cNvCxnSpPr>
            <a:cxnSpLocks/>
          </p:cNvCxnSpPr>
          <p:nvPr/>
        </p:nvCxnSpPr>
        <p:spPr>
          <a:xfrm>
            <a:off x="10011364" y="3271949"/>
            <a:ext cx="781030" cy="1527054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1278D81-A6EC-44C4-B6CA-4219D835FF05}"/>
              </a:ext>
            </a:extLst>
          </p:cNvPr>
          <p:cNvCxnSpPr>
            <a:cxnSpLocks/>
            <a:stCxn id="37" idx="0"/>
            <a:endCxn id="137" idx="1"/>
          </p:cNvCxnSpPr>
          <p:nvPr/>
        </p:nvCxnSpPr>
        <p:spPr>
          <a:xfrm rot="5400000" flipH="1" flipV="1">
            <a:off x="5839070" y="3433535"/>
            <a:ext cx="284372" cy="1263360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D11869-89AF-4383-8938-3B9781458787}"/>
              </a:ext>
            </a:extLst>
          </p:cNvPr>
          <p:cNvSpPr txBox="1"/>
          <p:nvPr/>
        </p:nvSpPr>
        <p:spPr>
          <a:xfrm>
            <a:off x="144952" y="639987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03580104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53FE-8496-433E-9C7D-569CF5E09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5181600"/>
          </a:xfrm>
        </p:spPr>
        <p:txBody>
          <a:bodyPr>
            <a:normAutofit/>
          </a:bodyPr>
          <a:lstStyle/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[Tetlock, 2007]  Tetlock, P. C. (2007).  Giving content to investor sentiment: The role of media in the stock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market.The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Journal of finance, 62(3):1139–1168.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[Tetlock et al., 2008]  Tetlock, P. C., Saar-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Tsechansky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and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Macskassy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S. (2008). More than words: Quantifying language to measure firms’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fundamentals.The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Journal of Finance, 63(3):1437–1467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[Loughran and McDonald, 2011]  Loughran,  T.  and  McDonald,  B.  (2011).  When  is  a  liability  not  a  liability?  textual  analysis,  dictionaries,  and  10-ks.TheJournal of Finance, 66(1):35–65.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Hagenau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2012]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Hagenau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M.,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Liebmann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M.,  Hedwig,  M.,  and  Neumann,  D.  (2012).   Automated  news  reading:  Stock  price  prediction  based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onfinancial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news using context-specific features.  In2012 45th Hawaii International Conference on System Sciences, pages 1040–1049. IEEE.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[Schumaker and Chen, 2009]  Schumaker,  R.  P.  and  Chen,  H.  (2009).  Textual  analysis  of  stock  market  prediction  using  breaking  financial  news:  The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azfintext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system.ACM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Transactions on Information Systems (TOIS), 27(2):12.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[Nassirtoussi et al., 2015]  Nassirtoussi,  A.  K.,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Aghabozorgi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S.,  Wah,  T.  Y.,  and  Ngo,  D.  C.  L.  (2015).   Text  mining  of  news-headlines  for  forex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marketprediction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multi-layer dimension reduction algorithm with semantics and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sentiment.Expert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Systems with Applications, 42(1):306–324.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[Li et al., 2014]  Li,  X.,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Xie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H.,  Chen,  L.,  Wang,  J.,  and  Deng,  X.  (2014).   News  impact  on  stock  price  return  via  sentiment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analysis.Knowledge-BasedSystems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69:14–23.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[Kim et al., 2014]  Kim,  Y.,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Jeong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S.  R.,  and  Ghani,  I.  (2014).   Text  opinion  mining  to  analyze  news  for  stock  market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prediction.Int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J.  Advance.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SoftComput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Appl, 6(1):2074–8523.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[Tan et al., 2014]  Tan, L.,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Phang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W., Chin, K., Alfred, R., and Anthony, P. (2014).  Impact of financial news headline and content to market sentiment.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2018]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W.L.,  Goh,  W.X.,  and  Ow,  S.  H.  (2018).   Impact  of  news  sentiment  analysis  on  market  price  movement  during  the  dividend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period.International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Journal of Engineering &amp; Technology, 7(4.11):168–173.</a:t>
            </a:r>
          </a:p>
        </p:txBody>
      </p:sp>
    </p:spTree>
    <p:extLst>
      <p:ext uri="{BB962C8B-B14F-4D97-AF65-F5344CB8AC3E}">
        <p14:creationId xmlns:p14="http://schemas.microsoft.com/office/powerpoint/2010/main" val="267166752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9C26A-93AA-41DC-97AF-0638E89D6A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7400" y="2590800"/>
            <a:ext cx="9980613" cy="10969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2778930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DB5A-88E4-4973-9ED5-533C8F5F1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Images FOR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1E74C-3B3D-4920-85B3-28E44226B4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4C597-B1AB-412A-A2EF-20AB9B92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2743200"/>
            <a:ext cx="5815013" cy="3390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E56E59-0257-47A1-8E94-74E68023BB7A}"/>
              </a:ext>
            </a:extLst>
          </p:cNvPr>
          <p:cNvSpPr/>
          <p:nvPr/>
        </p:nvSpPr>
        <p:spPr>
          <a:xfrm>
            <a:off x="273303" y="1524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https://www.thestar.com.my/search/?</a:t>
            </a:r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q=maybank</a:t>
            </a:r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&amp;qguid=&amp;</a:t>
            </a:r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qtag=33%2C76</a:t>
            </a:r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&amp;QDR=QDR_simple&amp;DateRange_DDL=anytime&amp;qsort=newest&amp;qrec=10&amp;adv=1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1F7DFC-57EA-4ED0-9A16-CBDB192E2166}"/>
              </a:ext>
            </a:extLst>
          </p:cNvPr>
          <p:cNvCxnSpPr/>
          <p:nvPr/>
        </p:nvCxnSpPr>
        <p:spPr>
          <a:xfrm>
            <a:off x="1828800" y="2057400"/>
            <a:ext cx="381000" cy="228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AF7080-5A3F-4813-8C4D-C96D32BD59A6}"/>
              </a:ext>
            </a:extLst>
          </p:cNvPr>
          <p:cNvCxnSpPr>
            <a:cxnSpLocks/>
          </p:cNvCxnSpPr>
          <p:nvPr/>
        </p:nvCxnSpPr>
        <p:spPr>
          <a:xfrm flipH="1">
            <a:off x="2590800" y="1828800"/>
            <a:ext cx="274320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CEE58DD-60DD-4C5C-8C8C-64C05C929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772" y="838200"/>
            <a:ext cx="4664477" cy="281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183D0-0E74-4395-B520-6A8C72249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772" y="3650556"/>
            <a:ext cx="4664477" cy="21849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D195A0-BB21-4980-B5F6-E361483C1BF8}"/>
              </a:ext>
            </a:extLst>
          </p:cNvPr>
          <p:cNvSpPr/>
          <p:nvPr/>
        </p:nvSpPr>
        <p:spPr>
          <a:xfrm>
            <a:off x="7057391" y="5458385"/>
            <a:ext cx="3276600" cy="488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9AF8B-BC92-4473-AC0A-0BE70468F2CA}"/>
              </a:ext>
            </a:extLst>
          </p:cNvPr>
          <p:cNvSpPr txBox="1"/>
          <p:nvPr/>
        </p:nvSpPr>
        <p:spPr>
          <a:xfrm>
            <a:off x="295715" y="85879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Http Search Parameters: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DEC661-91EC-408B-8FC9-178BE979181E}"/>
              </a:ext>
            </a:extLst>
          </p:cNvPr>
          <p:cNvSpPr txBox="1"/>
          <p:nvPr/>
        </p:nvSpPr>
        <p:spPr>
          <a:xfrm>
            <a:off x="6446646" y="3926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Search Results (multi pages)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856CD8-CFD4-4274-868B-8C4738663532}"/>
              </a:ext>
            </a:extLst>
          </p:cNvPr>
          <p:cNvSpPr/>
          <p:nvPr/>
        </p:nvSpPr>
        <p:spPr>
          <a:xfrm>
            <a:off x="6428717" y="4561301"/>
            <a:ext cx="3444493" cy="674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5C65EA-915A-4192-B7C0-31E8DC8539CB}"/>
              </a:ext>
            </a:extLst>
          </p:cNvPr>
          <p:cNvCxnSpPr>
            <a:cxnSpLocks/>
          </p:cNvCxnSpPr>
          <p:nvPr/>
        </p:nvCxnSpPr>
        <p:spPr>
          <a:xfrm flipH="1" flipV="1">
            <a:off x="9677400" y="1748945"/>
            <a:ext cx="1" cy="27645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8725CE3-27E5-4712-80CF-D337EECA2E49}"/>
              </a:ext>
            </a:extLst>
          </p:cNvPr>
          <p:cNvSpPr txBox="1"/>
          <p:nvPr/>
        </p:nvSpPr>
        <p:spPr>
          <a:xfrm>
            <a:off x="8946026" y="1441168"/>
            <a:ext cx="2598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URL link to Article 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70BB0-EA72-464B-9074-06C8F2B09302}"/>
              </a:ext>
            </a:extLst>
          </p:cNvPr>
          <p:cNvSpPr txBox="1"/>
          <p:nvPr/>
        </p:nvSpPr>
        <p:spPr>
          <a:xfrm>
            <a:off x="6693991" y="6103243"/>
            <a:ext cx="4431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Loop through pages to fetch all article links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1BD419-3669-4659-930B-CBD09AA3FE80}"/>
              </a:ext>
            </a:extLst>
          </p:cNvPr>
          <p:cNvCxnSpPr>
            <a:cxnSpLocks/>
          </p:cNvCxnSpPr>
          <p:nvPr/>
        </p:nvCxnSpPr>
        <p:spPr>
          <a:xfrm>
            <a:off x="7825669" y="5832630"/>
            <a:ext cx="152400" cy="306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D5DC454-28EB-4FBB-BF8A-6F5D516DD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012" y="380405"/>
            <a:ext cx="13239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4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CF69-8C6D-45B7-8DE2-E8188876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Background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DB716-31F7-4CC0-8791-3855FBF9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6" y="1835398"/>
            <a:ext cx="2133600" cy="117270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276C24-03E1-435D-B8D1-5FF9F4355822}"/>
              </a:ext>
            </a:extLst>
          </p:cNvPr>
          <p:cNvSpPr txBox="1"/>
          <p:nvPr/>
        </p:nvSpPr>
        <p:spPr>
          <a:xfrm>
            <a:off x="304800" y="5867400"/>
            <a:ext cx="2902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Most Research Conducted on World Largest Stock Market at Wall Street</a:t>
            </a:r>
          </a:p>
        </p:txBody>
      </p:sp>
      <p:pic>
        <p:nvPicPr>
          <p:cNvPr id="1026" name="Picture 2" descr="Yahoo! Finance">
            <a:extLst>
              <a:ext uri="{FF2B5EF4-FFF2-40B4-BE49-F238E27FC236}">
                <a16:creationId xmlns:a16="http://schemas.microsoft.com/office/drawing/2014/main" id="{4A73D83D-3C2B-4B7A-ACA9-D0297989F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23" y="2768025"/>
            <a:ext cx="10191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ketWatch">
            <a:extLst>
              <a:ext uri="{FF2B5EF4-FFF2-40B4-BE49-F238E27FC236}">
                <a16:creationId xmlns:a16="http://schemas.microsoft.com/office/drawing/2014/main" id="{97A9E876-BA4C-40DE-9118-BE5F69392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23" y="2302952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rningstar">
            <a:extLst>
              <a:ext uri="{FF2B5EF4-FFF2-40B4-BE49-F238E27FC236}">
                <a16:creationId xmlns:a16="http://schemas.microsoft.com/office/drawing/2014/main" id="{46F9A345-953F-43DA-A11B-13706BA2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93" y="1581158"/>
            <a:ext cx="1310307" cy="2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606AF9-4EF8-4D44-A787-CD30A28936BD}"/>
              </a:ext>
            </a:extLst>
          </p:cNvPr>
          <p:cNvSpPr txBox="1"/>
          <p:nvPr/>
        </p:nvSpPr>
        <p:spPr>
          <a:xfrm>
            <a:off x="6298801" y="3225225"/>
            <a:ext cx="231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Massive Online </a:t>
            </a:r>
            <a:r>
              <a:rPr lang="en-US" sz="1600" b="1">
                <a:solidFill>
                  <a:schemeClr val="tx2"/>
                </a:solidFill>
              </a:rPr>
              <a:t>News Resources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20AB1-5C21-4CE5-80CF-4452221E0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8323" y="2538969"/>
            <a:ext cx="682370" cy="360869"/>
          </a:xfrm>
          <a:prstGeom prst="rect">
            <a:avLst/>
          </a:prstGeom>
        </p:spPr>
      </p:pic>
      <p:pic>
        <p:nvPicPr>
          <p:cNvPr id="1034" name="Picture 10" descr="Image result for bloomberg">
            <a:extLst>
              <a:ext uri="{FF2B5EF4-FFF2-40B4-BE49-F238E27FC236}">
                <a16:creationId xmlns:a16="http://schemas.microsoft.com/office/drawing/2014/main" id="{1E7ABEB6-2D41-46B4-9A61-ADB62807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95" y="1912970"/>
            <a:ext cx="1197515" cy="41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euters">
            <a:extLst>
              <a:ext uri="{FF2B5EF4-FFF2-40B4-BE49-F238E27FC236}">
                <a16:creationId xmlns:a16="http://schemas.microsoft.com/office/drawing/2014/main" id="{0BAE6FFE-32E9-4F01-9288-9F1BB377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00" y="1424781"/>
            <a:ext cx="764265" cy="76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blogs.endjin.com/wp-content/uploads/2016/08/header-AnalyticsBigData-P1-1024px-1024x512.png">
            <a:extLst>
              <a:ext uri="{FF2B5EF4-FFF2-40B4-BE49-F238E27FC236}">
                <a16:creationId xmlns:a16="http://schemas.microsoft.com/office/drawing/2014/main" id="{E19DC40F-CA86-4B7F-8D01-4F92AAF1A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2" t="10959" r="6916" b="921"/>
          <a:stretch/>
        </p:blipFill>
        <p:spPr bwMode="auto">
          <a:xfrm>
            <a:off x="8908539" y="1524001"/>
            <a:ext cx="2521461" cy="131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217459-C129-4476-B31B-91BE084CDBC9}"/>
              </a:ext>
            </a:extLst>
          </p:cNvPr>
          <p:cNvSpPr txBox="1"/>
          <p:nvPr/>
        </p:nvSpPr>
        <p:spPr>
          <a:xfrm>
            <a:off x="8908539" y="3225225"/>
            <a:ext cx="2521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Many Text Analytic Tools</a:t>
            </a:r>
          </a:p>
        </p:txBody>
      </p:sp>
      <p:pic>
        <p:nvPicPr>
          <p:cNvPr id="1046" name="Picture 22" descr="Image result for NLTK">
            <a:extLst>
              <a:ext uri="{FF2B5EF4-FFF2-40B4-BE49-F238E27FC236}">
                <a16:creationId xmlns:a16="http://schemas.microsoft.com/office/drawing/2014/main" id="{E0FB610E-E47A-4504-88EE-47B56CB9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615" y="2540929"/>
            <a:ext cx="539185" cy="58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lated image">
            <a:extLst>
              <a:ext uri="{FF2B5EF4-FFF2-40B4-BE49-F238E27FC236}">
                <a16:creationId xmlns:a16="http://schemas.microsoft.com/office/drawing/2014/main" id="{6BDE5ABC-158B-4F4F-9304-FE8507EFB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r="9654" b="12111"/>
          <a:stretch/>
        </p:blipFill>
        <p:spPr bwMode="auto">
          <a:xfrm>
            <a:off x="3505132" y="1720599"/>
            <a:ext cx="2230303" cy="126714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DE3384F-A8B7-42B5-8C81-D21B85059993}"/>
              </a:ext>
            </a:extLst>
          </p:cNvPr>
          <p:cNvSpPr txBox="1"/>
          <p:nvPr/>
        </p:nvSpPr>
        <p:spPr>
          <a:xfrm>
            <a:off x="3321235" y="3225225"/>
            <a:ext cx="2521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News Integrated Trading Strategy Improves Return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A5020C-69C2-4D9B-A072-FD5DF68442B8}"/>
              </a:ext>
            </a:extLst>
          </p:cNvPr>
          <p:cNvSpPr txBox="1"/>
          <p:nvPr/>
        </p:nvSpPr>
        <p:spPr>
          <a:xfrm>
            <a:off x="547540" y="3225225"/>
            <a:ext cx="2521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Research Shown News Impact Stock Price</a:t>
            </a:r>
          </a:p>
        </p:txBody>
      </p:sp>
      <p:pic>
        <p:nvPicPr>
          <p:cNvPr id="1054" name="Picture 30" descr="Image result for world largest stock market">
            <a:extLst>
              <a:ext uri="{FF2B5EF4-FFF2-40B4-BE49-F238E27FC236}">
                <a16:creationId xmlns:a16="http://schemas.microsoft.com/office/drawing/2014/main" id="{F0C61195-98D8-41B1-AE0C-2D44F10D6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19615" r="1288" b="17850"/>
          <a:stretch/>
        </p:blipFill>
        <p:spPr bwMode="auto">
          <a:xfrm>
            <a:off x="537183" y="4184435"/>
            <a:ext cx="2521461" cy="152272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r text analytics">
            <a:extLst>
              <a:ext uri="{FF2B5EF4-FFF2-40B4-BE49-F238E27FC236}">
                <a16:creationId xmlns:a16="http://schemas.microsoft.com/office/drawing/2014/main" id="{92E4C797-1388-48E6-87FB-2D450352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3" b="18927"/>
          <a:stretch/>
        </p:blipFill>
        <p:spPr bwMode="auto">
          <a:xfrm>
            <a:off x="9444688" y="2540774"/>
            <a:ext cx="1363916" cy="58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hat is wall street">
            <a:extLst>
              <a:ext uri="{FF2B5EF4-FFF2-40B4-BE49-F238E27FC236}">
                <a16:creationId xmlns:a16="http://schemas.microsoft.com/office/drawing/2014/main" id="{7A0CDEB8-ACC7-4B8E-AE5A-27A0402B7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3" t="44791" r="4511" b="37027"/>
          <a:stretch/>
        </p:blipFill>
        <p:spPr bwMode="auto">
          <a:xfrm>
            <a:off x="533400" y="5538788"/>
            <a:ext cx="914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question">
            <a:extLst>
              <a:ext uri="{FF2B5EF4-FFF2-40B4-BE49-F238E27FC236}">
                <a16:creationId xmlns:a16="http://schemas.microsoft.com/office/drawing/2014/main" id="{7C851CC9-81F9-4C74-9953-CB8F581F0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 r="10456"/>
          <a:stretch/>
        </p:blipFill>
        <p:spPr bwMode="auto">
          <a:xfrm>
            <a:off x="8105010" y="4195756"/>
            <a:ext cx="1759462" cy="227712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93A230BC-3F6C-4542-8AB7-8346B1689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r="2052" b="21813"/>
          <a:stretch/>
        </p:blipFill>
        <p:spPr bwMode="auto">
          <a:xfrm>
            <a:off x="3755395" y="4047479"/>
            <a:ext cx="3658495" cy="17302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387B9FE-80FF-44DD-BBB2-5B4866693050}"/>
              </a:ext>
            </a:extLst>
          </p:cNvPr>
          <p:cNvSpPr txBox="1"/>
          <p:nvPr/>
        </p:nvSpPr>
        <p:spPr>
          <a:xfrm>
            <a:off x="3755395" y="5832555"/>
            <a:ext cx="3529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KLSE Listed 1000 Companies With Market Cap of $455b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B8F67B-5C44-4D5E-BA1D-7CAAEA522C03}"/>
              </a:ext>
            </a:extLst>
          </p:cNvPr>
          <p:cNvSpPr txBox="1"/>
          <p:nvPr/>
        </p:nvSpPr>
        <p:spPr>
          <a:xfrm>
            <a:off x="9922208" y="4613970"/>
            <a:ext cx="2041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Very Little Research on KLSE Stock Price Reaction to News</a:t>
            </a:r>
          </a:p>
        </p:txBody>
      </p:sp>
      <p:pic>
        <p:nvPicPr>
          <p:cNvPr id="1028" name="Picture 4" descr="Image result for bursa malaysia">
            <a:extLst>
              <a:ext uri="{FF2B5EF4-FFF2-40B4-BE49-F238E27FC236}">
                <a16:creationId xmlns:a16="http://schemas.microsoft.com/office/drawing/2014/main" id="{5BE26917-3987-4FBD-B5CC-BD3C71B0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184" y="4313173"/>
            <a:ext cx="1065113" cy="32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9508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CA54A-674E-474C-AF4A-38C8087C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715595"/>
            <a:ext cx="5795667" cy="542681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F197BA-FC29-44B5-BFE7-29777B7F3D1D}"/>
              </a:ext>
            </a:extLst>
          </p:cNvPr>
          <p:cNvCxnSpPr>
            <a:cxnSpLocks/>
          </p:cNvCxnSpPr>
          <p:nvPr/>
        </p:nvCxnSpPr>
        <p:spPr>
          <a:xfrm flipV="1">
            <a:off x="1943101" y="1805750"/>
            <a:ext cx="5334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79C596A-7DEF-4C2A-A07E-329F76EBB83F}"/>
              </a:ext>
            </a:extLst>
          </p:cNvPr>
          <p:cNvSpPr txBox="1"/>
          <p:nvPr/>
        </p:nvSpPr>
        <p:spPr>
          <a:xfrm>
            <a:off x="8434012" y="805934"/>
            <a:ext cx="185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News Headline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C17879-5585-4142-AFFD-FD70199BB2B1}"/>
              </a:ext>
            </a:extLst>
          </p:cNvPr>
          <p:cNvSpPr/>
          <p:nvPr/>
        </p:nvSpPr>
        <p:spPr>
          <a:xfrm>
            <a:off x="2590801" y="1600201"/>
            <a:ext cx="1295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44BD4-0785-4872-BAFD-498529887011}"/>
              </a:ext>
            </a:extLst>
          </p:cNvPr>
          <p:cNvSpPr/>
          <p:nvPr/>
        </p:nvSpPr>
        <p:spPr>
          <a:xfrm>
            <a:off x="2647748" y="738798"/>
            <a:ext cx="5200851" cy="556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A8F45C-D1D5-4983-85A9-74492E4FD773}"/>
              </a:ext>
            </a:extLst>
          </p:cNvPr>
          <p:cNvSpPr/>
          <p:nvPr/>
        </p:nvSpPr>
        <p:spPr>
          <a:xfrm>
            <a:off x="4114800" y="4229101"/>
            <a:ext cx="4367119" cy="1936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CD6ED-1DA8-40F5-9980-61640250BE80}"/>
              </a:ext>
            </a:extLst>
          </p:cNvPr>
          <p:cNvSpPr txBox="1"/>
          <p:nvPr/>
        </p:nvSpPr>
        <p:spPr>
          <a:xfrm>
            <a:off x="8598167" y="4343400"/>
            <a:ext cx="185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News Article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9518F-212C-4DC4-B92F-9CEB14EA7C45}"/>
              </a:ext>
            </a:extLst>
          </p:cNvPr>
          <p:cNvSpPr txBox="1"/>
          <p:nvPr/>
        </p:nvSpPr>
        <p:spPr>
          <a:xfrm>
            <a:off x="1295400" y="220748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Timestamp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C0B27A-8423-4D4D-8032-FC7634487DC1}"/>
              </a:ext>
            </a:extLst>
          </p:cNvPr>
          <p:cNvCxnSpPr>
            <a:cxnSpLocks/>
          </p:cNvCxnSpPr>
          <p:nvPr/>
        </p:nvCxnSpPr>
        <p:spPr>
          <a:xfrm flipH="1">
            <a:off x="8653166" y="4712732"/>
            <a:ext cx="333952" cy="316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A3F67E-3D76-484A-91B6-1DA53F3BD85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039098" y="990600"/>
            <a:ext cx="3949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85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1F5DC-5083-4EFB-8D9B-EC4F51D61679}"/>
              </a:ext>
            </a:extLst>
          </p:cNvPr>
          <p:cNvSpPr/>
          <p:nvPr/>
        </p:nvSpPr>
        <p:spPr>
          <a:xfrm>
            <a:off x="5327650" y="754731"/>
            <a:ext cx="2279650" cy="209825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pPr algn="ctr"/>
            <a:r>
              <a:rPr lang="en-US" sz="1400" dirty="0" err="1">
                <a:solidFill>
                  <a:schemeClr val="tx2"/>
                </a:solidFill>
              </a:rPr>
              <a:t>NewsDatabase</a:t>
            </a:r>
            <a:r>
              <a:rPr lang="en-US" sz="1400" dirty="0">
                <a:solidFill>
                  <a:schemeClr val="tx2"/>
                </a:solidFill>
              </a:rPr>
              <a:t>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DF8BA-8BB3-4A9B-9EF9-789D459F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0" y="1486921"/>
            <a:ext cx="658968" cy="556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A3E9A-18D4-466F-986C-102D7F095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00" y="2260366"/>
            <a:ext cx="1311919" cy="28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ED10D9-0D92-4A81-B977-375740944DC6}"/>
              </a:ext>
            </a:extLst>
          </p:cNvPr>
          <p:cNvSpPr/>
          <p:nvPr/>
        </p:nvSpPr>
        <p:spPr>
          <a:xfrm>
            <a:off x="5334000" y="3043342"/>
            <a:ext cx="2279650" cy="167639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pPr algn="ctr"/>
            <a:r>
              <a:rPr lang="en-US" sz="1400" dirty="0" err="1">
                <a:solidFill>
                  <a:schemeClr val="tx2"/>
                </a:solidFill>
              </a:rPr>
              <a:t>EikonDatabase</a:t>
            </a:r>
            <a:endParaRPr lang="en-US" sz="1400" dirty="0">
              <a:solidFill>
                <a:schemeClr val="tx2"/>
              </a:solidFill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Object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B56D12-E71F-469E-A10D-89563A271964}"/>
              </a:ext>
            </a:extLst>
          </p:cNvPr>
          <p:cNvCxnSpPr>
            <a:cxnSpLocks/>
          </p:cNvCxnSpPr>
          <p:nvPr/>
        </p:nvCxnSpPr>
        <p:spPr>
          <a:xfrm flipH="1">
            <a:off x="7327900" y="2461708"/>
            <a:ext cx="295275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339895-407E-4858-B11C-1CC952CEB147}"/>
              </a:ext>
            </a:extLst>
          </p:cNvPr>
          <p:cNvCxnSpPr>
            <a:cxnSpLocks/>
          </p:cNvCxnSpPr>
          <p:nvPr/>
        </p:nvCxnSpPr>
        <p:spPr>
          <a:xfrm flipH="1">
            <a:off x="7327900" y="1822264"/>
            <a:ext cx="295275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8C3925-F742-4F0A-930E-96C33702C9D4}"/>
              </a:ext>
            </a:extLst>
          </p:cNvPr>
          <p:cNvSpPr txBox="1"/>
          <p:nvPr/>
        </p:nvSpPr>
        <p:spPr>
          <a:xfrm>
            <a:off x="7826375" y="1510482"/>
            <a:ext cx="267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FetchLinksFromKeywords</a:t>
            </a:r>
            <a:r>
              <a:rPr lang="en-US" sz="1400" dirty="0">
                <a:solidFill>
                  <a:schemeClr val="tx2"/>
                </a:solidFill>
              </a:rPr>
              <a:t>(*kw)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B2A77-9CFE-4A7B-9672-ABB2A20ECA88}"/>
              </a:ext>
            </a:extLst>
          </p:cNvPr>
          <p:cNvSpPr txBox="1"/>
          <p:nvPr/>
        </p:nvSpPr>
        <p:spPr>
          <a:xfrm>
            <a:off x="7826375" y="216441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FetchNewsFromLinks</a:t>
            </a:r>
            <a:r>
              <a:rPr lang="en-US" sz="1400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4D2C2-EC0D-4F84-AADB-7F0C5D422C6A}"/>
              </a:ext>
            </a:extLst>
          </p:cNvPr>
          <p:cNvSpPr txBox="1"/>
          <p:nvPr/>
        </p:nvSpPr>
        <p:spPr>
          <a:xfrm>
            <a:off x="5556250" y="2129884"/>
            <a:ext cx="1752600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Content Parsing and Deduplication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C60392-4024-4FBA-B975-36EE9DAFA235}"/>
              </a:ext>
            </a:extLst>
          </p:cNvPr>
          <p:cNvSpPr txBox="1"/>
          <p:nvPr/>
        </p:nvSpPr>
        <p:spPr>
          <a:xfrm>
            <a:off x="5556250" y="1668376"/>
            <a:ext cx="1752600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Unique Links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4D4116-0306-40FD-B698-AD2F0182BF37}"/>
              </a:ext>
            </a:extLst>
          </p:cNvPr>
          <p:cNvSpPr/>
          <p:nvPr/>
        </p:nvSpPr>
        <p:spPr>
          <a:xfrm>
            <a:off x="1911350" y="304800"/>
            <a:ext cx="2477688" cy="462394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BF6B3-FF1A-4AA2-ADEB-2EF2FE624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332" y="146759"/>
            <a:ext cx="457200" cy="4432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4E424C-9FCB-4291-A375-0C904D5554D2}"/>
              </a:ext>
            </a:extLst>
          </p:cNvPr>
          <p:cNvSpPr txBox="1"/>
          <p:nvPr/>
        </p:nvSpPr>
        <p:spPr>
          <a:xfrm>
            <a:off x="2133600" y="1124946"/>
            <a:ext cx="2023743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Stock Listing with RIC and Company Name)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B23105-9A2C-4BE1-AF4C-873E27645AAB}"/>
              </a:ext>
            </a:extLst>
          </p:cNvPr>
          <p:cNvSpPr txBox="1"/>
          <p:nvPr/>
        </p:nvSpPr>
        <p:spPr>
          <a:xfrm>
            <a:off x="2133600" y="2238271"/>
            <a:ext cx="2023743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News Articles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62F2B-067C-4FB3-80DF-1135DF71A6CF}"/>
              </a:ext>
            </a:extLst>
          </p:cNvPr>
          <p:cNvSpPr txBox="1"/>
          <p:nvPr/>
        </p:nvSpPr>
        <p:spPr>
          <a:xfrm>
            <a:off x="2133600" y="3929535"/>
            <a:ext cx="2023743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Stock Price History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BC4CD3-829B-48C8-B0E6-C390AB737531}"/>
              </a:ext>
            </a:extLst>
          </p:cNvPr>
          <p:cNvSpPr txBox="1"/>
          <p:nvPr/>
        </p:nvSpPr>
        <p:spPr>
          <a:xfrm>
            <a:off x="2703113" y="359166"/>
            <a:ext cx="168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Local File Storage (csv files)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598C35-5F75-48D9-823A-777C21552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375" y="3553999"/>
            <a:ext cx="1436141" cy="65554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F5D667-183A-4D87-B587-520EAE0FF605}"/>
              </a:ext>
            </a:extLst>
          </p:cNvPr>
          <p:cNvCxnSpPr>
            <a:cxnSpLocks/>
          </p:cNvCxnSpPr>
          <p:nvPr/>
        </p:nvCxnSpPr>
        <p:spPr>
          <a:xfrm flipH="1">
            <a:off x="7334250" y="3950235"/>
            <a:ext cx="295275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A8D390A-E354-409E-9346-E735A19A556B}"/>
              </a:ext>
            </a:extLst>
          </p:cNvPr>
          <p:cNvSpPr txBox="1"/>
          <p:nvPr/>
        </p:nvSpPr>
        <p:spPr>
          <a:xfrm>
            <a:off x="7826375" y="3652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RefreshPricing</a:t>
            </a:r>
            <a:r>
              <a:rPr lang="en-US" sz="1400" dirty="0">
                <a:solidFill>
                  <a:schemeClr val="tx2"/>
                </a:solidFill>
              </a:rPr>
              <a:t>(*stock)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BEBF5-D949-4331-A238-5C2AF113C303}"/>
              </a:ext>
            </a:extLst>
          </p:cNvPr>
          <p:cNvSpPr txBox="1"/>
          <p:nvPr/>
        </p:nvSpPr>
        <p:spPr>
          <a:xfrm>
            <a:off x="10125873" y="368379"/>
            <a:ext cx="1913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Internet Data Sources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EBC385-0CA5-49F8-AF63-A856155B10F0}"/>
              </a:ext>
            </a:extLst>
          </p:cNvPr>
          <p:cNvCxnSpPr>
            <a:cxnSpLocks/>
            <a:stCxn id="32" idx="1"/>
            <a:endCxn id="22" idx="3"/>
          </p:cNvCxnSpPr>
          <p:nvPr/>
        </p:nvCxnSpPr>
        <p:spPr>
          <a:xfrm flipH="1">
            <a:off x="4157343" y="1384097"/>
            <a:ext cx="1398907" cy="2459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581CB6-7802-4528-8786-114BA1B82F7A}"/>
              </a:ext>
            </a:extLst>
          </p:cNvPr>
          <p:cNvSpPr txBox="1"/>
          <p:nvPr/>
        </p:nvSpPr>
        <p:spPr>
          <a:xfrm>
            <a:off x="5556250" y="1230208"/>
            <a:ext cx="1752600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Keywords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0BC076-72BB-4C71-BE4C-3B69E6DEF0F9}"/>
              </a:ext>
            </a:extLst>
          </p:cNvPr>
          <p:cNvCxnSpPr>
            <a:cxnSpLocks/>
            <a:stCxn id="11" idx="1"/>
            <a:endCxn id="23" idx="3"/>
          </p:cNvCxnSpPr>
          <p:nvPr/>
        </p:nvCxnSpPr>
        <p:spPr>
          <a:xfrm flipH="1">
            <a:off x="4157343" y="2391494"/>
            <a:ext cx="1398907" cy="66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E4F160-8795-4095-AED9-9D90CE22C646}"/>
              </a:ext>
            </a:extLst>
          </p:cNvPr>
          <p:cNvSpPr txBox="1"/>
          <p:nvPr/>
        </p:nvSpPr>
        <p:spPr>
          <a:xfrm>
            <a:off x="5543550" y="3601761"/>
            <a:ext cx="175260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Historical 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OpenPrice, ClosePrice,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MarketCap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A5D88E-D6C9-4110-9166-43516C5E6213}"/>
              </a:ext>
            </a:extLst>
          </p:cNvPr>
          <p:cNvCxnSpPr>
            <a:cxnSpLocks/>
            <a:stCxn id="37" idx="1"/>
            <a:endCxn id="24" idx="3"/>
          </p:cNvCxnSpPr>
          <p:nvPr/>
        </p:nvCxnSpPr>
        <p:spPr>
          <a:xfrm flipH="1">
            <a:off x="4157343" y="4078815"/>
            <a:ext cx="1386207" cy="460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21A9163-11A5-4E11-B0D2-8F9006D6D105}"/>
              </a:ext>
            </a:extLst>
          </p:cNvPr>
          <p:cNvSpPr/>
          <p:nvPr/>
        </p:nvSpPr>
        <p:spPr>
          <a:xfrm>
            <a:off x="5105400" y="304800"/>
            <a:ext cx="2711450" cy="462394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Python Environment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161C60-272F-4853-B527-F584B8B8D315}"/>
              </a:ext>
            </a:extLst>
          </p:cNvPr>
          <p:cNvSpPr txBox="1"/>
          <p:nvPr/>
        </p:nvSpPr>
        <p:spPr>
          <a:xfrm>
            <a:off x="10312649" y="2663315"/>
            <a:ext cx="1425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Unstructured Data (Text)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D99F59-3EB7-40CC-A91C-7534FC5E3F62}"/>
              </a:ext>
            </a:extLst>
          </p:cNvPr>
          <p:cNvSpPr txBox="1"/>
          <p:nvPr/>
        </p:nvSpPr>
        <p:spPr>
          <a:xfrm>
            <a:off x="10426700" y="4165082"/>
            <a:ext cx="1425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Structured Data (numerical)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218460-FBDD-4080-AFEA-5C0942E7AE7C}"/>
              </a:ext>
            </a:extLst>
          </p:cNvPr>
          <p:cNvSpPr/>
          <p:nvPr/>
        </p:nvSpPr>
        <p:spPr>
          <a:xfrm>
            <a:off x="7253206" y="5692431"/>
            <a:ext cx="1444790" cy="86077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Data Modeling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CAAB377-9C0E-408B-82DC-4E9EBA849E90}"/>
              </a:ext>
            </a:extLst>
          </p:cNvPr>
          <p:cNvSpPr/>
          <p:nvPr/>
        </p:nvSpPr>
        <p:spPr>
          <a:xfrm>
            <a:off x="2110634" y="5672073"/>
            <a:ext cx="1593850" cy="86077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Data Preprocessing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200D8A-7F48-40C9-9F83-B9105C82E184}"/>
              </a:ext>
            </a:extLst>
          </p:cNvPr>
          <p:cNvSpPr/>
          <p:nvPr/>
        </p:nvSpPr>
        <p:spPr>
          <a:xfrm>
            <a:off x="9736088" y="5698263"/>
            <a:ext cx="1349580" cy="86077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8933DE79-8867-43D9-99D9-0ED651B3CC4C}"/>
              </a:ext>
            </a:extLst>
          </p:cNvPr>
          <p:cNvSpPr/>
          <p:nvPr/>
        </p:nvSpPr>
        <p:spPr>
          <a:xfrm>
            <a:off x="2539005" y="4730004"/>
            <a:ext cx="903687" cy="767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9E7B9B78-75A6-44AD-84CA-B6CB44320729}"/>
              </a:ext>
            </a:extLst>
          </p:cNvPr>
          <p:cNvSpPr/>
          <p:nvPr/>
        </p:nvSpPr>
        <p:spPr>
          <a:xfrm rot="16200000">
            <a:off x="6457369" y="5867384"/>
            <a:ext cx="533400" cy="533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340A5E12-D151-4D60-A41A-63F1A8F1E75B}"/>
              </a:ext>
            </a:extLst>
          </p:cNvPr>
          <p:cNvSpPr/>
          <p:nvPr/>
        </p:nvSpPr>
        <p:spPr>
          <a:xfrm rot="16200000">
            <a:off x="9000063" y="5867383"/>
            <a:ext cx="533400" cy="533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3A55B53-2AD2-4BC2-8486-6A298847FB86}"/>
              </a:ext>
            </a:extLst>
          </p:cNvPr>
          <p:cNvSpPr/>
          <p:nvPr/>
        </p:nvSpPr>
        <p:spPr>
          <a:xfrm>
            <a:off x="4593476" y="5672073"/>
            <a:ext cx="1550867" cy="86077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Engineering</a:t>
            </a: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F2F10855-890E-477C-84C1-CC90E6C3FD3B}"/>
              </a:ext>
            </a:extLst>
          </p:cNvPr>
          <p:cNvSpPr/>
          <p:nvPr/>
        </p:nvSpPr>
        <p:spPr>
          <a:xfrm rot="16200000">
            <a:off x="3914577" y="5867384"/>
            <a:ext cx="533400" cy="533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24CF948-692C-406D-92D7-AF88B3E22417}"/>
              </a:ext>
            </a:extLst>
          </p:cNvPr>
          <p:cNvSpPr/>
          <p:nvPr/>
        </p:nvSpPr>
        <p:spPr>
          <a:xfrm>
            <a:off x="1911350" y="5278158"/>
            <a:ext cx="9366250" cy="143308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Python Environment</a:t>
            </a:r>
          </a:p>
        </p:txBody>
      </p:sp>
    </p:spTree>
    <p:extLst>
      <p:ext uri="{BB962C8B-B14F-4D97-AF65-F5344CB8AC3E}">
        <p14:creationId xmlns:p14="http://schemas.microsoft.com/office/powerpoint/2010/main" val="150551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ADA55C-F469-42F6-9C4C-9B56365201F9}"/>
              </a:ext>
            </a:extLst>
          </p:cNvPr>
          <p:cNvSpPr/>
          <p:nvPr/>
        </p:nvSpPr>
        <p:spPr>
          <a:xfrm>
            <a:off x="4191000" y="2667000"/>
            <a:ext cx="2895600" cy="2025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u="sng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StockPrice</a:t>
            </a:r>
            <a:endParaRPr lang="en-US" b="1" u="sng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RIC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Date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OpenPrice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ClosePrice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MarketCap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A80FD-C069-4AC9-B5D1-A7837374699C}"/>
              </a:ext>
            </a:extLst>
          </p:cNvPr>
          <p:cNvSpPr/>
          <p:nvPr/>
        </p:nvSpPr>
        <p:spPr>
          <a:xfrm>
            <a:off x="1752600" y="2667000"/>
            <a:ext cx="1828800" cy="2025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Instruments</a:t>
            </a:r>
          </a:p>
          <a:p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*RIC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08191-38E8-4901-91CC-44B2482A8EBE}"/>
              </a:ext>
            </a:extLst>
          </p:cNvPr>
          <p:cNvSpPr/>
          <p:nvPr/>
        </p:nvSpPr>
        <p:spPr>
          <a:xfrm>
            <a:off x="7620000" y="2667000"/>
            <a:ext cx="1733550" cy="2025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u="sng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</a:t>
            </a:r>
          </a:p>
          <a:p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*ID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Date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Healine</a:t>
            </a:r>
            <a:endParaRPr lang="en-US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Detail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Source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2D54B-B45E-49E6-A74D-E9CFB6D19678}"/>
              </a:ext>
            </a:extLst>
          </p:cNvPr>
          <p:cNvCxnSpPr>
            <a:cxnSpLocks/>
          </p:cNvCxnSpPr>
          <p:nvPr/>
        </p:nvCxnSpPr>
        <p:spPr>
          <a:xfrm>
            <a:off x="2667000" y="3117850"/>
            <a:ext cx="1676400" cy="0"/>
          </a:xfrm>
          <a:prstGeom prst="line">
            <a:avLst/>
          </a:prstGeom>
          <a:ln w="38100"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A54453-EBAD-4F7F-A23D-923716AE607A}"/>
              </a:ext>
            </a:extLst>
          </p:cNvPr>
          <p:cNvSpPr txBox="1"/>
          <p:nvPr/>
        </p:nvSpPr>
        <p:spPr>
          <a:xfrm>
            <a:off x="3185882" y="313055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258D9-D665-41BE-941B-DDB7BDA20E6B}"/>
              </a:ext>
            </a:extLst>
          </p:cNvPr>
          <p:cNvSpPr txBox="1"/>
          <p:nvPr/>
        </p:nvSpPr>
        <p:spPr>
          <a:xfrm>
            <a:off x="4191000" y="3130550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3E6C45-5EE2-406F-AAC8-9674D826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17869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F4097F6-A43E-47F1-9416-A5B87C95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10352859" cy="506845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E5F4C0-4603-4B58-B9B0-E743063941A4}"/>
              </a:ext>
            </a:extLst>
          </p:cNvPr>
          <p:cNvCxnSpPr>
            <a:cxnSpLocks/>
          </p:cNvCxnSpPr>
          <p:nvPr/>
        </p:nvCxnSpPr>
        <p:spPr>
          <a:xfrm>
            <a:off x="1930400" y="2661910"/>
            <a:ext cx="355600" cy="386090"/>
          </a:xfrm>
          <a:prstGeom prst="straightConnector1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16F7A3-5428-4F63-8FDC-D26A03EB9472}"/>
              </a:ext>
            </a:extLst>
          </p:cNvPr>
          <p:cNvSpPr txBox="1"/>
          <p:nvPr/>
        </p:nvSpPr>
        <p:spPr>
          <a:xfrm>
            <a:off x="1930400" y="3083560"/>
            <a:ext cx="1470018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Bonus Issue 1:1</a:t>
            </a:r>
          </a:p>
          <a:p>
            <a:r>
              <a:rPr lang="en-US" sz="1400" dirty="0"/>
              <a:t>2010-05-31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7D4487-F854-45A8-8DCD-1DC4CADE4525}"/>
              </a:ext>
            </a:extLst>
          </p:cNvPr>
          <p:cNvCxnSpPr>
            <a:cxnSpLocks/>
          </p:cNvCxnSpPr>
          <p:nvPr/>
        </p:nvCxnSpPr>
        <p:spPr>
          <a:xfrm flipV="1">
            <a:off x="1930400" y="3642340"/>
            <a:ext cx="355600" cy="1075068"/>
          </a:xfrm>
          <a:prstGeom prst="straightConnector1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B6C6C9-A051-445F-B565-6FC95BC1593C}"/>
              </a:ext>
            </a:extLst>
          </p:cNvPr>
          <p:cNvSpPr txBox="1"/>
          <p:nvPr/>
        </p:nvSpPr>
        <p:spPr>
          <a:xfrm>
            <a:off x="5486400" y="1752600"/>
            <a:ext cx="234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Adjusted 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A96F8-8C1F-4AEC-B063-EEB546C11D87}"/>
              </a:ext>
            </a:extLst>
          </p:cNvPr>
          <p:cNvSpPr txBox="1"/>
          <p:nvPr/>
        </p:nvSpPr>
        <p:spPr>
          <a:xfrm>
            <a:off x="5029200" y="4134427"/>
            <a:ext cx="26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Unadjusted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2D6D0-D925-48BC-A1DF-A2E4415D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vs Non Adjusted Share Price</a:t>
            </a:r>
          </a:p>
        </p:txBody>
      </p:sp>
    </p:spTree>
    <p:extLst>
      <p:ext uri="{BB962C8B-B14F-4D97-AF65-F5344CB8AC3E}">
        <p14:creationId xmlns:p14="http://schemas.microsoft.com/office/powerpoint/2010/main" val="60306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018333-12D0-4454-BDF6-6E097EB326F4}"/>
              </a:ext>
            </a:extLst>
          </p:cNvPr>
          <p:cNvSpPr/>
          <p:nvPr/>
        </p:nvSpPr>
        <p:spPr>
          <a:xfrm>
            <a:off x="2958186" y="4021376"/>
            <a:ext cx="289559" cy="150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E2CCF-DCF7-4E17-9A91-9CDFB7C5976B}"/>
              </a:ext>
            </a:extLst>
          </p:cNvPr>
          <p:cNvSpPr txBox="1"/>
          <p:nvPr/>
        </p:nvSpPr>
        <p:spPr>
          <a:xfrm>
            <a:off x="2434372" y="5762584"/>
            <a:ext cx="112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Day0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2019-11-08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6DDC3-D42E-42A4-A8F5-35B48231F1D0}"/>
              </a:ext>
            </a:extLst>
          </p:cNvPr>
          <p:cNvSpPr txBox="1"/>
          <p:nvPr/>
        </p:nvSpPr>
        <p:spPr>
          <a:xfrm>
            <a:off x="4216117" y="5762584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864261-CA98-452F-819D-960A99B8A7C3}"/>
              </a:ext>
            </a:extLst>
          </p:cNvPr>
          <p:cNvSpPr txBox="1"/>
          <p:nvPr/>
        </p:nvSpPr>
        <p:spPr>
          <a:xfrm>
            <a:off x="2815590" y="3526195"/>
            <a:ext cx="5373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Open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8.75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E52EB7-3D28-4EE4-B9CC-9BBE5E27F6FA}"/>
              </a:ext>
            </a:extLst>
          </p:cNvPr>
          <p:cNvCxnSpPr>
            <a:cxnSpLocks/>
          </p:cNvCxnSpPr>
          <p:nvPr/>
        </p:nvCxnSpPr>
        <p:spPr>
          <a:xfrm>
            <a:off x="7652971" y="4021376"/>
            <a:ext cx="0" cy="3809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C06BF0-7F3D-4DF6-A28E-9A60505AF89E}"/>
              </a:ext>
            </a:extLst>
          </p:cNvPr>
          <p:cNvCxnSpPr>
            <a:cxnSpLocks/>
          </p:cNvCxnSpPr>
          <p:nvPr/>
        </p:nvCxnSpPr>
        <p:spPr>
          <a:xfrm>
            <a:off x="4114364" y="3554694"/>
            <a:ext cx="0" cy="46668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6F4159-B1A0-44F0-A262-246D27217CFF}"/>
              </a:ext>
            </a:extLst>
          </p:cNvPr>
          <p:cNvSpPr txBox="1"/>
          <p:nvPr/>
        </p:nvSpPr>
        <p:spPr>
          <a:xfrm>
            <a:off x="6983038" y="2864455"/>
            <a:ext cx="1447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% of Return Based on Day0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1D8F04-A00A-4FC7-AB58-4D5E2E71B382}"/>
              </a:ext>
            </a:extLst>
          </p:cNvPr>
          <p:cNvSpPr/>
          <p:nvPr/>
        </p:nvSpPr>
        <p:spPr>
          <a:xfrm>
            <a:off x="3705691" y="3564178"/>
            <a:ext cx="289559" cy="196782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76F596-BCE1-489F-98D7-17A13FA1CD89}"/>
              </a:ext>
            </a:extLst>
          </p:cNvPr>
          <p:cNvSpPr txBox="1"/>
          <p:nvPr/>
        </p:nvSpPr>
        <p:spPr>
          <a:xfrm>
            <a:off x="3571483" y="30597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8.83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C15FA3-DC8B-43B1-B106-271BD80F60DB}"/>
              </a:ext>
            </a:extLst>
          </p:cNvPr>
          <p:cNvSpPr/>
          <p:nvPr/>
        </p:nvSpPr>
        <p:spPr>
          <a:xfrm>
            <a:off x="4375852" y="3411774"/>
            <a:ext cx="289559" cy="211328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B11075-4429-4B0C-AF0F-94949699CCED}"/>
              </a:ext>
            </a:extLst>
          </p:cNvPr>
          <p:cNvSpPr txBox="1"/>
          <p:nvPr/>
        </p:nvSpPr>
        <p:spPr>
          <a:xfrm>
            <a:off x="4247880" y="2808483"/>
            <a:ext cx="54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8.85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01DDE1-BC1F-42EF-A48F-5FDFA6216C99}"/>
              </a:ext>
            </a:extLst>
          </p:cNvPr>
          <p:cNvSpPr/>
          <p:nvPr/>
        </p:nvSpPr>
        <p:spPr>
          <a:xfrm>
            <a:off x="5023139" y="3716573"/>
            <a:ext cx="289559" cy="182734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3AB307-F743-4048-B52D-A116E3F78495}"/>
              </a:ext>
            </a:extLst>
          </p:cNvPr>
          <p:cNvSpPr txBox="1"/>
          <p:nvPr/>
        </p:nvSpPr>
        <p:spPr>
          <a:xfrm>
            <a:off x="4895247" y="3291120"/>
            <a:ext cx="54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8.79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C06128-B3B8-4BCE-A1FE-E1ED8B2E906E}"/>
              </a:ext>
            </a:extLst>
          </p:cNvPr>
          <p:cNvSpPr txBox="1"/>
          <p:nvPr/>
        </p:nvSpPr>
        <p:spPr>
          <a:xfrm>
            <a:off x="4880905" y="5762584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788179-77C8-40C2-AD51-D80A2AFB7451}"/>
              </a:ext>
            </a:extLst>
          </p:cNvPr>
          <p:cNvSpPr txBox="1"/>
          <p:nvPr/>
        </p:nvSpPr>
        <p:spPr>
          <a:xfrm>
            <a:off x="5437248" y="5762584"/>
            <a:ext cx="881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9BDF0-3B38-44CD-8BC2-BF91177EC3E3}"/>
              </a:ext>
            </a:extLst>
          </p:cNvPr>
          <p:cNvSpPr txBox="1"/>
          <p:nvPr/>
        </p:nvSpPr>
        <p:spPr>
          <a:xfrm>
            <a:off x="6173368" y="5762584"/>
            <a:ext cx="89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C3395D-B469-48FE-ABAB-FD384D564251}"/>
              </a:ext>
            </a:extLst>
          </p:cNvPr>
          <p:cNvSpPr txBox="1"/>
          <p:nvPr/>
        </p:nvSpPr>
        <p:spPr>
          <a:xfrm>
            <a:off x="6934888" y="5762584"/>
            <a:ext cx="89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46A533-A658-4966-9EB4-CC0535B8D827}"/>
              </a:ext>
            </a:extLst>
          </p:cNvPr>
          <p:cNvSpPr/>
          <p:nvPr/>
        </p:nvSpPr>
        <p:spPr>
          <a:xfrm>
            <a:off x="5725307" y="4467503"/>
            <a:ext cx="289559" cy="105755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894492-8669-49AA-8F90-A5A9004D451F}"/>
              </a:ext>
            </a:extLst>
          </p:cNvPr>
          <p:cNvSpPr txBox="1"/>
          <p:nvPr/>
        </p:nvSpPr>
        <p:spPr>
          <a:xfrm>
            <a:off x="5597415" y="4064064"/>
            <a:ext cx="54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8.65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12F3ED0-30CC-4191-9588-FDD41FFAF2ED}"/>
              </a:ext>
            </a:extLst>
          </p:cNvPr>
          <p:cNvSpPr/>
          <p:nvPr/>
        </p:nvSpPr>
        <p:spPr>
          <a:xfrm>
            <a:off x="6480413" y="4311457"/>
            <a:ext cx="289559" cy="121710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687E0E-7D61-4E61-82F4-F11EA6465BB1}"/>
              </a:ext>
            </a:extLst>
          </p:cNvPr>
          <p:cNvSpPr txBox="1"/>
          <p:nvPr/>
        </p:nvSpPr>
        <p:spPr>
          <a:xfrm>
            <a:off x="6352521" y="3900225"/>
            <a:ext cx="54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8.67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294C4E-F693-454E-B518-218B85456EEF}"/>
              </a:ext>
            </a:extLst>
          </p:cNvPr>
          <p:cNvSpPr/>
          <p:nvPr/>
        </p:nvSpPr>
        <p:spPr>
          <a:xfrm>
            <a:off x="7235522" y="4402373"/>
            <a:ext cx="289559" cy="113318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C9ACED-98B2-4E4F-87DE-9A592E4CAFBC}"/>
              </a:ext>
            </a:extLst>
          </p:cNvPr>
          <p:cNvSpPr txBox="1"/>
          <p:nvPr/>
        </p:nvSpPr>
        <p:spPr>
          <a:xfrm>
            <a:off x="7107630" y="3996430"/>
            <a:ext cx="54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8.66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AA072DA-9291-420E-A8C7-230070CCB03A}"/>
              </a:ext>
            </a:extLst>
          </p:cNvPr>
          <p:cNvCxnSpPr>
            <a:cxnSpLocks/>
          </p:cNvCxnSpPr>
          <p:nvPr/>
        </p:nvCxnSpPr>
        <p:spPr>
          <a:xfrm>
            <a:off x="2568661" y="5545373"/>
            <a:ext cx="557048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9A172A7-AA42-4254-BB18-41A15280E71D}"/>
              </a:ext>
            </a:extLst>
          </p:cNvPr>
          <p:cNvSpPr txBox="1"/>
          <p:nvPr/>
        </p:nvSpPr>
        <p:spPr>
          <a:xfrm>
            <a:off x="3542178" y="5762584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F4D329-9A40-4808-A13E-05519186CA02}"/>
              </a:ext>
            </a:extLst>
          </p:cNvPr>
          <p:cNvCxnSpPr>
            <a:cxnSpLocks/>
          </p:cNvCxnSpPr>
          <p:nvPr/>
        </p:nvCxnSpPr>
        <p:spPr>
          <a:xfrm>
            <a:off x="2881346" y="4036616"/>
            <a:ext cx="5097515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A7952A4-A343-4E68-8552-CF03804E3ADA}"/>
              </a:ext>
            </a:extLst>
          </p:cNvPr>
          <p:cNvCxnSpPr>
            <a:cxnSpLocks/>
          </p:cNvCxnSpPr>
          <p:nvPr/>
        </p:nvCxnSpPr>
        <p:spPr>
          <a:xfrm>
            <a:off x="4771479" y="3437208"/>
            <a:ext cx="0" cy="58416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5DC3BE0-E7D7-4D80-927D-BCF8686B3F68}"/>
              </a:ext>
            </a:extLst>
          </p:cNvPr>
          <p:cNvCxnSpPr>
            <a:cxnSpLocks/>
          </p:cNvCxnSpPr>
          <p:nvPr/>
        </p:nvCxnSpPr>
        <p:spPr>
          <a:xfrm>
            <a:off x="5437248" y="3759039"/>
            <a:ext cx="0" cy="26233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866C156-A930-47D9-878F-331AB3946241}"/>
              </a:ext>
            </a:extLst>
          </p:cNvPr>
          <p:cNvCxnSpPr>
            <a:cxnSpLocks/>
          </p:cNvCxnSpPr>
          <p:nvPr/>
        </p:nvCxnSpPr>
        <p:spPr>
          <a:xfrm>
            <a:off x="6142756" y="4049648"/>
            <a:ext cx="0" cy="41785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FAE2AB1-BE83-4B89-A1EB-F47D92838F03}"/>
              </a:ext>
            </a:extLst>
          </p:cNvPr>
          <p:cNvCxnSpPr>
            <a:cxnSpLocks/>
          </p:cNvCxnSpPr>
          <p:nvPr/>
        </p:nvCxnSpPr>
        <p:spPr>
          <a:xfrm>
            <a:off x="6882672" y="4049648"/>
            <a:ext cx="0" cy="25333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85F90C0-E1C4-43D9-8317-C6871C34907D}"/>
                  </a:ext>
                </a:extLst>
              </p:cNvPr>
              <p:cNvSpPr/>
              <p:nvPr/>
            </p:nvSpPr>
            <p:spPr>
              <a:xfrm>
                <a:off x="2514600" y="1862260"/>
                <a:ext cx="5776946" cy="6015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𝑹𝒆𝒕𝒖𝒓𝒏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𝑫𝒂𝒚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𝑪𝒍𝒐𝒔𝒆𝑷𝒓𝒊𝒄𝒆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𝑶𝒑𝒆𝒏𝑷𝒓𝒊𝒄𝒆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𝑶𝒑𝒆𝒏𝑷𝒓𝒊𝒄𝒆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85F90C0-E1C4-43D9-8317-C6871C349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862260"/>
                <a:ext cx="5776946" cy="601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EE67AD-5B88-4804-AD16-0F835DE549A4}"/>
              </a:ext>
            </a:extLst>
          </p:cNvPr>
          <p:cNvCxnSpPr>
            <a:cxnSpLocks/>
          </p:cNvCxnSpPr>
          <p:nvPr/>
        </p:nvCxnSpPr>
        <p:spPr>
          <a:xfrm>
            <a:off x="6983039" y="2920279"/>
            <a:ext cx="0" cy="3809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642530A-CE65-4503-81C9-3B09FFA62D0A}"/>
              </a:ext>
            </a:extLst>
          </p:cNvPr>
          <p:cNvSpPr txBox="1"/>
          <p:nvPr/>
        </p:nvSpPr>
        <p:spPr>
          <a:xfrm rot="16200000">
            <a:off x="1844763" y="3714830"/>
            <a:ext cx="1447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Share Price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6B23D-93A9-421B-A848-74883B2C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Returns for Next 5 days</a:t>
            </a:r>
          </a:p>
        </p:txBody>
      </p:sp>
    </p:spTree>
    <p:extLst>
      <p:ext uri="{BB962C8B-B14F-4D97-AF65-F5344CB8AC3E}">
        <p14:creationId xmlns:p14="http://schemas.microsoft.com/office/powerpoint/2010/main" val="17680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15">
                <a:extLst>
                  <a:ext uri="{FF2B5EF4-FFF2-40B4-BE49-F238E27FC236}">
                    <a16:creationId xmlns:a16="http://schemas.microsoft.com/office/drawing/2014/main" id="{6F883FE5-2EFF-4894-8A49-BF266990B8D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8667454"/>
                  </p:ext>
                </p:extLst>
              </p:nvPr>
            </p:nvGraphicFramePr>
            <p:xfrm>
              <a:off x="2438400" y="2590800"/>
              <a:ext cx="7391400" cy="22489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366">
                      <a:extLst>
                        <a:ext uri="{9D8B030D-6E8A-4147-A177-3AD203B41FA5}">
                          <a16:colId xmlns:a16="http://schemas.microsoft.com/office/drawing/2014/main" val="2957580011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722155040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8022">
                      <a:extLst>
                        <a:ext uri="{9D8B030D-6E8A-4147-A177-3AD203B41FA5}">
                          <a16:colId xmlns:a16="http://schemas.microsoft.com/office/drawing/2014/main" val="4026237764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281228615"/>
                        </a:ext>
                      </a:extLst>
                    </a:gridCol>
                  </a:tblGrid>
                  <a:tr h="584270">
                    <a:tc rowSpan="2" gridSpan="2">
                      <a:txBody>
                        <a:bodyPr/>
                        <a:lstStyle/>
                        <a:p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10 Sector Stocks (A to J)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Sector Index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9882439"/>
                      </a:ext>
                    </a:extLst>
                  </a:tr>
                  <a:tr h="475065">
                    <a:tc gridSpan="2"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B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J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4802"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Date</a:t>
                          </a:r>
                          <a:endParaRPr lang="ar-AE"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Open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+.. 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94802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Close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 ..+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15">
                <a:extLst>
                  <a:ext uri="{FF2B5EF4-FFF2-40B4-BE49-F238E27FC236}">
                    <a16:creationId xmlns:a16="http://schemas.microsoft.com/office/drawing/2014/main" id="{6F883FE5-2EFF-4894-8A49-BF266990B8D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8667454"/>
                  </p:ext>
                </p:extLst>
              </p:nvPr>
            </p:nvGraphicFramePr>
            <p:xfrm>
              <a:off x="2438400" y="2590800"/>
              <a:ext cx="7391400" cy="22489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366">
                      <a:extLst>
                        <a:ext uri="{9D8B030D-6E8A-4147-A177-3AD203B41FA5}">
                          <a16:colId xmlns:a16="http://schemas.microsoft.com/office/drawing/2014/main" val="2957580011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722155040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8022">
                      <a:extLst>
                        <a:ext uri="{9D8B030D-6E8A-4147-A177-3AD203B41FA5}">
                          <a16:colId xmlns:a16="http://schemas.microsoft.com/office/drawing/2014/main" val="4026237764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281228615"/>
                        </a:ext>
                      </a:extLst>
                    </a:gridCol>
                  </a:tblGrid>
                  <a:tr h="584270">
                    <a:tc rowSpan="2" gridSpan="2">
                      <a:txBody>
                        <a:bodyPr/>
                        <a:lstStyle/>
                        <a:p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10 Sector Stocks (A to J)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Sector Index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9882439"/>
                      </a:ext>
                    </a:extLst>
                  </a:tr>
                  <a:tr h="475065">
                    <a:tc gridSpan="2"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B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J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4802"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Date</a:t>
                          </a:r>
                          <a:endParaRPr lang="ar-AE"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Open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3233" t="-181443" r="-621805" b="-1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045" t="-181443" r="-517164" b="-1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93985" t="-181443" r="-321053" b="-1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5882" t="-181443" r="-471" b="-104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94802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Close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3233" t="-278571" r="-621805" b="-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045" t="-278571" r="-517164" b="-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93985" t="-278571" r="-321053" b="-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5882" t="-278571" r="-471" b="-3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7573FB0-6CFE-465B-9B3B-FD5B5986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Returns For Sector Index</a:t>
            </a:r>
          </a:p>
        </p:txBody>
      </p:sp>
    </p:spTree>
    <p:extLst>
      <p:ext uri="{BB962C8B-B14F-4D97-AF65-F5344CB8AC3E}">
        <p14:creationId xmlns:p14="http://schemas.microsoft.com/office/powerpoint/2010/main" val="331020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Box 324">
            <a:extLst>
              <a:ext uri="{FF2B5EF4-FFF2-40B4-BE49-F238E27FC236}">
                <a16:creationId xmlns:a16="http://schemas.microsoft.com/office/drawing/2014/main" id="{50B1D067-D964-4FF2-979B-B0C493B5F666}"/>
              </a:ext>
            </a:extLst>
          </p:cNvPr>
          <p:cNvSpPr txBox="1"/>
          <p:nvPr/>
        </p:nvSpPr>
        <p:spPr>
          <a:xfrm rot="16200000">
            <a:off x="6856529" y="4258269"/>
            <a:ext cx="1892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Header Sentiment Score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Detail Sentiment Score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8A5F91-F707-4835-8132-26C054AD9B47}"/>
              </a:ext>
            </a:extLst>
          </p:cNvPr>
          <p:cNvSpPr/>
          <p:nvPr/>
        </p:nvSpPr>
        <p:spPr>
          <a:xfrm>
            <a:off x="2248563" y="282904"/>
            <a:ext cx="1952099" cy="42669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Split Into Sentences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4205D-C393-4985-89E8-52A8D03C6C42}"/>
              </a:ext>
            </a:extLst>
          </p:cNvPr>
          <p:cNvSpPr/>
          <p:nvPr/>
        </p:nvSpPr>
        <p:spPr>
          <a:xfrm>
            <a:off x="2248563" y="2401413"/>
            <a:ext cx="1959527" cy="61137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Part Of Speech tag sentence into (word, POS tag) tuples</a:t>
            </a:r>
          </a:p>
        </p:txBody>
      </p:sp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7050EAEA-59BA-4A36-8FFC-0026D8E1E5E2}"/>
              </a:ext>
            </a:extLst>
          </p:cNvPr>
          <p:cNvSpPr/>
          <p:nvPr/>
        </p:nvSpPr>
        <p:spPr>
          <a:xfrm>
            <a:off x="2248563" y="892080"/>
            <a:ext cx="1952099" cy="59363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For Each Sentence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338DF3-7AD9-49CC-92FE-91F67ECE78EE}"/>
              </a:ext>
            </a:extLst>
          </p:cNvPr>
          <p:cNvSpPr/>
          <p:nvPr/>
        </p:nvSpPr>
        <p:spPr>
          <a:xfrm>
            <a:off x="6994379" y="3006917"/>
            <a:ext cx="1752600" cy="64131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Average Header and Detail WN Sentiment Scores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EB98BA-4D6C-4AFF-8C9F-A517A0D0916C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3224613" y="709601"/>
            <a:ext cx="0" cy="18247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AF0FFA-CAC0-458E-979E-9AD71B807D74}"/>
              </a:ext>
            </a:extLst>
          </p:cNvPr>
          <p:cNvCxnSpPr>
            <a:cxnSpLocks/>
            <a:stCxn id="4" idx="2"/>
            <a:endCxn id="32" idx="0"/>
          </p:cNvCxnSpPr>
          <p:nvPr/>
        </p:nvCxnSpPr>
        <p:spPr>
          <a:xfrm flipH="1">
            <a:off x="3222038" y="1485719"/>
            <a:ext cx="2575" cy="14576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C4AFD-83C8-4A60-AA2A-DCA20CEEAAE8}"/>
              </a:ext>
            </a:extLst>
          </p:cNvPr>
          <p:cNvSpPr/>
          <p:nvPr/>
        </p:nvSpPr>
        <p:spPr>
          <a:xfrm>
            <a:off x="6994379" y="5638800"/>
            <a:ext cx="1752600" cy="79803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Calculate WN Sentiment Score Separately for Header and Detail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593904-7147-4F99-AEA0-24D8D08674AB}"/>
              </a:ext>
            </a:extLst>
          </p:cNvPr>
          <p:cNvSpPr/>
          <p:nvPr/>
        </p:nvSpPr>
        <p:spPr>
          <a:xfrm>
            <a:off x="2242275" y="4098594"/>
            <a:ext cx="1959527" cy="70325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Classify each tuple into Positive or Negative with SentiWordnet Dictionary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6CB068-40C9-4A69-917F-24AD4B24AA19}"/>
              </a:ext>
            </a:extLst>
          </p:cNvPr>
          <p:cNvSpPr/>
          <p:nvPr/>
        </p:nvSpPr>
        <p:spPr>
          <a:xfrm>
            <a:off x="2248563" y="4980287"/>
            <a:ext cx="1953234" cy="48804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Accumulate Positive and Negative word counts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994E1547-27C3-4813-A01A-9E5B5A57AFFD}"/>
              </a:ext>
            </a:extLst>
          </p:cNvPr>
          <p:cNvSpPr/>
          <p:nvPr/>
        </p:nvSpPr>
        <p:spPr>
          <a:xfrm>
            <a:off x="2248563" y="3178548"/>
            <a:ext cx="1952099" cy="73727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For Each (Word, </a:t>
            </a:r>
            <a:r>
              <a:rPr lang="en-US" sz="1000" b="1" dirty="0" err="1">
                <a:solidFill>
                  <a:schemeClr val="tx2"/>
                </a:solidFill>
              </a:rPr>
              <a:t>POSTag</a:t>
            </a:r>
            <a:r>
              <a:rPr lang="en-US" sz="1000" b="1" dirty="0">
                <a:solidFill>
                  <a:schemeClr val="tx2"/>
                </a:solidFill>
              </a:rPr>
              <a:t>) tuple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379357-07C5-4FBF-B538-4E23B2B1EE63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 flipH="1">
            <a:off x="3224613" y="3012791"/>
            <a:ext cx="3714" cy="16575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BF27AC-08D5-4DA4-ADBF-E0AB5EE0A838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flipH="1">
            <a:off x="3222039" y="3915825"/>
            <a:ext cx="2574" cy="18276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4A7456E-1C86-4401-977C-33862CAB832A}"/>
              </a:ext>
            </a:extLst>
          </p:cNvPr>
          <p:cNvSpPr/>
          <p:nvPr/>
        </p:nvSpPr>
        <p:spPr>
          <a:xfrm>
            <a:off x="2242274" y="1631488"/>
            <a:ext cx="1959527" cy="46560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Tokenize Sentence Into Words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2C7452-82F6-4BF1-B334-817C86DFFEB1}"/>
              </a:ext>
            </a:extLst>
          </p:cNvPr>
          <p:cNvCxnSpPr>
            <a:cxnSpLocks/>
            <a:stCxn id="32" idx="2"/>
            <a:endCxn id="3" idx="0"/>
          </p:cNvCxnSpPr>
          <p:nvPr/>
        </p:nvCxnSpPr>
        <p:spPr>
          <a:xfrm>
            <a:off x="3222038" y="2097097"/>
            <a:ext cx="6289" cy="30431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52C33D-4CA1-4932-9E42-EE6CD06DD8EE}"/>
              </a:ext>
            </a:extLst>
          </p:cNvPr>
          <p:cNvCxnSpPr>
            <a:cxnSpLocks/>
          </p:cNvCxnSpPr>
          <p:nvPr/>
        </p:nvCxnSpPr>
        <p:spPr>
          <a:xfrm flipH="1" flipV="1">
            <a:off x="4208090" y="406743"/>
            <a:ext cx="2480241" cy="668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434B0B3-B32B-4802-BBE9-7D64D863DC30}"/>
              </a:ext>
            </a:extLst>
          </p:cNvPr>
          <p:cNvCxnSpPr>
            <a:cxnSpLocks/>
            <a:stCxn id="67" idx="0"/>
            <a:endCxn id="4" idx="3"/>
          </p:cNvCxnSpPr>
          <p:nvPr/>
        </p:nvCxnSpPr>
        <p:spPr>
          <a:xfrm rot="16200000" flipV="1">
            <a:off x="2574160" y="2815403"/>
            <a:ext cx="4504161" cy="1251155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Decision 66">
            <a:extLst>
              <a:ext uri="{FF2B5EF4-FFF2-40B4-BE49-F238E27FC236}">
                <a16:creationId xmlns:a16="http://schemas.microsoft.com/office/drawing/2014/main" id="{25A59383-9B06-4547-A298-FE9F2B3CFFC6}"/>
              </a:ext>
            </a:extLst>
          </p:cNvPr>
          <p:cNvSpPr/>
          <p:nvPr/>
        </p:nvSpPr>
        <p:spPr>
          <a:xfrm>
            <a:off x="4648200" y="5693061"/>
            <a:ext cx="1607233" cy="68688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Anymore Sentence ?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5DE007-3023-4FDF-A559-27F8BFD1EF3C}"/>
              </a:ext>
            </a:extLst>
          </p:cNvPr>
          <p:cNvCxnSpPr>
            <a:cxnSpLocks/>
            <a:stCxn id="19" idx="2"/>
            <a:endCxn id="136" idx="0"/>
          </p:cNvCxnSpPr>
          <p:nvPr/>
        </p:nvCxnSpPr>
        <p:spPr>
          <a:xfrm>
            <a:off x="3225180" y="5468332"/>
            <a:ext cx="6861" cy="22296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E50A484-2EDE-448B-B6B7-7A2685CC314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3222039" y="4801848"/>
            <a:ext cx="3141" cy="17843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6E6BEA4-2A83-41BA-8B8A-3DEE5063FB57}"/>
              </a:ext>
            </a:extLst>
          </p:cNvPr>
          <p:cNvCxnSpPr>
            <a:cxnSpLocks/>
            <a:stCxn id="67" idx="3"/>
            <a:endCxn id="17" idx="1"/>
          </p:cNvCxnSpPr>
          <p:nvPr/>
        </p:nvCxnSpPr>
        <p:spPr>
          <a:xfrm>
            <a:off x="6255433" y="6036502"/>
            <a:ext cx="738946" cy="13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6343E8-3293-4EB2-8F87-038344DFFE32}"/>
              </a:ext>
            </a:extLst>
          </p:cNvPr>
          <p:cNvSpPr/>
          <p:nvPr/>
        </p:nvSpPr>
        <p:spPr>
          <a:xfrm>
            <a:off x="6068155" y="568933"/>
            <a:ext cx="76200" cy="13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9E35DB-148F-489C-BE0F-D7376F825C12}"/>
              </a:ext>
            </a:extLst>
          </p:cNvPr>
          <p:cNvSpPr txBox="1"/>
          <p:nvPr/>
        </p:nvSpPr>
        <p:spPr>
          <a:xfrm>
            <a:off x="5002437" y="5329832"/>
            <a:ext cx="419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7A906C0-D645-4C09-927C-87410115D096}"/>
              </a:ext>
            </a:extLst>
          </p:cNvPr>
          <p:cNvSpPr txBox="1"/>
          <p:nvPr/>
        </p:nvSpPr>
        <p:spPr>
          <a:xfrm>
            <a:off x="2017384" y="5606214"/>
            <a:ext cx="470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F7FB0C07-C1B5-4634-97BB-B0B495A52BD4}"/>
              </a:ext>
            </a:extLst>
          </p:cNvPr>
          <p:cNvCxnSpPr>
            <a:cxnSpLocks/>
            <a:stCxn id="136" idx="1"/>
            <a:endCxn id="20" idx="1"/>
          </p:cNvCxnSpPr>
          <p:nvPr/>
        </p:nvCxnSpPr>
        <p:spPr>
          <a:xfrm rot="10800000">
            <a:off x="2248563" y="3547188"/>
            <a:ext cx="7428" cy="2487547"/>
          </a:xfrm>
          <a:prstGeom prst="bentConnector3">
            <a:avLst>
              <a:gd name="adj1" fmla="val 3177544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Flowchart: Decision 135">
            <a:extLst>
              <a:ext uri="{FF2B5EF4-FFF2-40B4-BE49-F238E27FC236}">
                <a16:creationId xmlns:a16="http://schemas.microsoft.com/office/drawing/2014/main" id="{D212FE78-7DDE-4C63-8961-5FF6400C5A8F}"/>
              </a:ext>
            </a:extLst>
          </p:cNvPr>
          <p:cNvSpPr/>
          <p:nvPr/>
        </p:nvSpPr>
        <p:spPr>
          <a:xfrm>
            <a:off x="2255991" y="5691293"/>
            <a:ext cx="1952099" cy="68688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Anymore (</a:t>
            </a:r>
            <a:r>
              <a:rPr lang="en-US" sz="1050" b="1" dirty="0" err="1">
                <a:solidFill>
                  <a:schemeClr val="tx2"/>
                </a:solidFill>
              </a:rPr>
              <a:t>Words,POSTag</a:t>
            </a:r>
            <a:r>
              <a:rPr lang="en-US" sz="1050" b="1" dirty="0">
                <a:solidFill>
                  <a:schemeClr val="tx2"/>
                </a:solidFill>
              </a:rPr>
              <a:t>) tuple?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99F9D2E7-21E6-44A2-A042-6DE0FB169E3C}"/>
              </a:ext>
            </a:extLst>
          </p:cNvPr>
          <p:cNvCxnSpPr>
            <a:cxnSpLocks/>
            <a:stCxn id="136" idx="2"/>
            <a:endCxn id="67" idx="2"/>
          </p:cNvCxnSpPr>
          <p:nvPr/>
        </p:nvCxnSpPr>
        <p:spPr>
          <a:xfrm rot="16200000" flipH="1">
            <a:off x="4341045" y="5269171"/>
            <a:ext cx="1768" cy="2219776"/>
          </a:xfrm>
          <a:prstGeom prst="bentConnector3">
            <a:avLst>
              <a:gd name="adj1" fmla="val 13029864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AA5DDC3E-C108-4B66-A56C-CA331583C56F}"/>
              </a:ext>
            </a:extLst>
          </p:cNvPr>
          <p:cNvSpPr txBox="1"/>
          <p:nvPr/>
        </p:nvSpPr>
        <p:spPr>
          <a:xfrm>
            <a:off x="6156371" y="5997556"/>
            <a:ext cx="470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CCBEC8F1-C200-4DBC-A17B-692630AE3BC8}"/>
              </a:ext>
            </a:extLst>
          </p:cNvPr>
          <p:cNvSpPr/>
          <p:nvPr/>
        </p:nvSpPr>
        <p:spPr>
          <a:xfrm>
            <a:off x="6994379" y="2025605"/>
            <a:ext cx="1752600" cy="6689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Final Sentiment (Combined Score)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4AF2101D-D4DE-4B0B-99E9-2E00B28A227D}"/>
              </a:ext>
            </a:extLst>
          </p:cNvPr>
          <p:cNvSpPr txBox="1"/>
          <p:nvPr/>
        </p:nvSpPr>
        <p:spPr>
          <a:xfrm>
            <a:off x="3257140" y="6293605"/>
            <a:ext cx="470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D3BD7C2C-9430-4CD5-8CB1-EB6123A355AE}"/>
              </a:ext>
            </a:extLst>
          </p:cNvPr>
          <p:cNvCxnSpPr>
            <a:cxnSpLocks/>
          </p:cNvCxnSpPr>
          <p:nvPr/>
        </p:nvCxnSpPr>
        <p:spPr>
          <a:xfrm flipV="1">
            <a:off x="7704876" y="3733800"/>
            <a:ext cx="0" cy="190500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60802010-05FA-4151-A613-035761B2BC5A}"/>
              </a:ext>
            </a:extLst>
          </p:cNvPr>
          <p:cNvCxnSpPr>
            <a:cxnSpLocks/>
            <a:stCxn id="8" idx="0"/>
            <a:endCxn id="244" idx="2"/>
          </p:cNvCxnSpPr>
          <p:nvPr/>
        </p:nvCxnSpPr>
        <p:spPr>
          <a:xfrm flipV="1">
            <a:off x="7870679" y="2694580"/>
            <a:ext cx="0" cy="31233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469EE498-EB98-4E04-8697-5C40B19F1D73}"/>
              </a:ext>
            </a:extLst>
          </p:cNvPr>
          <p:cNvCxnSpPr>
            <a:cxnSpLocks/>
          </p:cNvCxnSpPr>
          <p:nvPr/>
        </p:nvCxnSpPr>
        <p:spPr>
          <a:xfrm flipH="1" flipV="1">
            <a:off x="4230624" y="551937"/>
            <a:ext cx="2480241" cy="668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6D2EAEFE-4A43-44D9-9454-B5A1BF758317}"/>
              </a:ext>
            </a:extLst>
          </p:cNvPr>
          <p:cNvSpPr txBox="1"/>
          <p:nvPr/>
        </p:nvSpPr>
        <p:spPr>
          <a:xfrm>
            <a:off x="4299537" y="154834"/>
            <a:ext cx="118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Article Header</a:t>
            </a:r>
          </a:p>
          <a:p>
            <a:endParaRPr lang="en-US" sz="1200" dirty="0"/>
          </a:p>
          <a:p>
            <a:r>
              <a:rPr lang="en-US" sz="1200" dirty="0"/>
              <a:t>Article Detail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8AD968-F13C-4C69-A988-8DE1D0D9E1B1}"/>
              </a:ext>
            </a:extLst>
          </p:cNvPr>
          <p:cNvSpPr/>
          <p:nvPr/>
        </p:nvSpPr>
        <p:spPr>
          <a:xfrm>
            <a:off x="7476280" y="197252"/>
            <a:ext cx="1270700" cy="611378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Read News From Database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AEF61A6-B63D-4100-BB9D-258176E27756}"/>
              </a:ext>
            </a:extLst>
          </p:cNvPr>
          <p:cNvCxnSpPr>
            <a:cxnSpLocks/>
          </p:cNvCxnSpPr>
          <p:nvPr/>
        </p:nvCxnSpPr>
        <p:spPr>
          <a:xfrm flipV="1">
            <a:off x="7933476" y="3733800"/>
            <a:ext cx="0" cy="190500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Rectangle 328">
            <a:extLst>
              <a:ext uri="{FF2B5EF4-FFF2-40B4-BE49-F238E27FC236}">
                <a16:creationId xmlns:a16="http://schemas.microsoft.com/office/drawing/2014/main" id="{B9102E52-E137-4B0C-807D-4FE85C9A1CD8}"/>
              </a:ext>
            </a:extLst>
          </p:cNvPr>
          <p:cNvSpPr/>
          <p:nvPr/>
        </p:nvSpPr>
        <p:spPr>
          <a:xfrm>
            <a:off x="5647476" y="189462"/>
            <a:ext cx="1510543" cy="61137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Cleanup Null Values and remove Chinese news</a:t>
            </a:r>
          </a:p>
        </p:txBody>
      </p: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E927B3FF-60AD-4390-AECA-52708AEB726B}"/>
              </a:ext>
            </a:extLst>
          </p:cNvPr>
          <p:cNvCxnSpPr>
            <a:cxnSpLocks/>
            <a:stCxn id="16" idx="1"/>
            <a:endCxn id="329" idx="3"/>
          </p:cNvCxnSpPr>
          <p:nvPr/>
        </p:nvCxnSpPr>
        <p:spPr>
          <a:xfrm flipH="1" flipV="1">
            <a:off x="7158019" y="495151"/>
            <a:ext cx="318261" cy="779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6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AC124-E28F-40F7-AC3F-FA9E6F20411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8400"/>
            <a:ext cx="2888476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2559F5-23EC-4D17-A332-DFC9A54ABD1F}"/>
              </a:ext>
            </a:extLst>
          </p:cNvPr>
          <p:cNvSpPr/>
          <p:nvPr/>
        </p:nvSpPr>
        <p:spPr>
          <a:xfrm>
            <a:off x="3520854" y="4991100"/>
            <a:ext cx="4858381" cy="5619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7540" marR="0" indent="0" algn="just">
              <a:lnSpc>
                <a:spcPct val="20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Pos (term) + Neg (term) + Obj (term) = 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3CB07-4033-4FC0-A199-95F6CB1D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Senti</a:t>
            </a:r>
            <a:r>
              <a:rPr lang="en-US" dirty="0"/>
              <a:t> WordNet</a:t>
            </a:r>
          </a:p>
        </p:txBody>
      </p:sp>
    </p:spTree>
    <p:extLst>
      <p:ext uri="{BB962C8B-B14F-4D97-AF65-F5344CB8AC3E}">
        <p14:creationId xmlns:p14="http://schemas.microsoft.com/office/powerpoint/2010/main" val="3745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688E6A-DB20-4434-9A30-FF76D57C86D5}"/>
              </a:ext>
            </a:extLst>
          </p:cNvPr>
          <p:cNvSpPr/>
          <p:nvPr/>
        </p:nvSpPr>
        <p:spPr>
          <a:xfrm>
            <a:off x="2609312" y="2222454"/>
            <a:ext cx="1828800" cy="167640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News Article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8E80A6-87A6-46E3-A65F-AECC2C805E7F}"/>
              </a:ext>
            </a:extLst>
          </p:cNvPr>
          <p:cNvSpPr/>
          <p:nvPr/>
        </p:nvSpPr>
        <p:spPr>
          <a:xfrm>
            <a:off x="2723612" y="2603454"/>
            <a:ext cx="16383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370B64-BBBB-4895-95A4-406730FF6EC1}"/>
              </a:ext>
            </a:extLst>
          </p:cNvPr>
          <p:cNvSpPr/>
          <p:nvPr/>
        </p:nvSpPr>
        <p:spPr>
          <a:xfrm>
            <a:off x="2837912" y="266060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7A9F7-A0DC-4F17-A13B-4463E1E5CB7E}"/>
              </a:ext>
            </a:extLst>
          </p:cNvPr>
          <p:cNvSpPr/>
          <p:nvPr/>
        </p:nvSpPr>
        <p:spPr>
          <a:xfrm>
            <a:off x="3139537" y="266060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244EE-9F49-41D2-9F42-5C715A448EFF}"/>
              </a:ext>
            </a:extLst>
          </p:cNvPr>
          <p:cNvSpPr/>
          <p:nvPr/>
        </p:nvSpPr>
        <p:spPr>
          <a:xfrm>
            <a:off x="3441162" y="266060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141A5-2D92-4791-B4A4-99EA51A9961C}"/>
              </a:ext>
            </a:extLst>
          </p:cNvPr>
          <p:cNvSpPr/>
          <p:nvPr/>
        </p:nvSpPr>
        <p:spPr>
          <a:xfrm>
            <a:off x="3742787" y="266060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C7F5C-45E9-4046-B553-FE30A5E4A2E0}"/>
              </a:ext>
            </a:extLst>
          </p:cNvPr>
          <p:cNvSpPr/>
          <p:nvPr/>
        </p:nvSpPr>
        <p:spPr>
          <a:xfrm>
            <a:off x="4044412" y="266060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52A21-9D7B-4798-BC96-CC2A53959D83}"/>
              </a:ext>
            </a:extLst>
          </p:cNvPr>
          <p:cNvSpPr/>
          <p:nvPr/>
        </p:nvSpPr>
        <p:spPr>
          <a:xfrm>
            <a:off x="2723612" y="3079704"/>
            <a:ext cx="1638300" cy="7429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55EB9E-4F3A-4652-972E-C2223E4A2BC0}"/>
              </a:ext>
            </a:extLst>
          </p:cNvPr>
          <p:cNvSpPr/>
          <p:nvPr/>
        </p:nvSpPr>
        <p:spPr>
          <a:xfrm>
            <a:off x="2837912" y="31368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EAC4E2-6A05-484F-A827-DE4D9F838790}"/>
              </a:ext>
            </a:extLst>
          </p:cNvPr>
          <p:cNvSpPr/>
          <p:nvPr/>
        </p:nvSpPr>
        <p:spPr>
          <a:xfrm>
            <a:off x="3139537" y="31368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2FA73-45A5-49F2-B1A5-EBF5A83A0317}"/>
              </a:ext>
            </a:extLst>
          </p:cNvPr>
          <p:cNvSpPr/>
          <p:nvPr/>
        </p:nvSpPr>
        <p:spPr>
          <a:xfrm>
            <a:off x="3441162" y="31368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C00A5-A985-4626-B36C-A96DE8F51D1E}"/>
              </a:ext>
            </a:extLst>
          </p:cNvPr>
          <p:cNvSpPr/>
          <p:nvPr/>
        </p:nvSpPr>
        <p:spPr>
          <a:xfrm>
            <a:off x="3742787" y="31368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FD7249-91AA-485F-B869-30186D02C3A2}"/>
              </a:ext>
            </a:extLst>
          </p:cNvPr>
          <p:cNvSpPr/>
          <p:nvPr/>
        </p:nvSpPr>
        <p:spPr>
          <a:xfrm>
            <a:off x="4044412" y="31368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C92999-EF04-42C4-A6EF-32985B72B592}"/>
              </a:ext>
            </a:extLst>
          </p:cNvPr>
          <p:cNvSpPr/>
          <p:nvPr/>
        </p:nvSpPr>
        <p:spPr>
          <a:xfrm>
            <a:off x="2837912" y="34670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36A0A2-46F9-4E16-BAE7-E06F19A9D71A}"/>
              </a:ext>
            </a:extLst>
          </p:cNvPr>
          <p:cNvSpPr/>
          <p:nvPr/>
        </p:nvSpPr>
        <p:spPr>
          <a:xfrm>
            <a:off x="3139537" y="34670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DB7B-C1E0-45C8-A224-117D30ECDB90}"/>
              </a:ext>
            </a:extLst>
          </p:cNvPr>
          <p:cNvSpPr/>
          <p:nvPr/>
        </p:nvSpPr>
        <p:spPr>
          <a:xfrm>
            <a:off x="3441162" y="34670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DB735-FD71-4482-8DBD-EA6476DA94E7}"/>
              </a:ext>
            </a:extLst>
          </p:cNvPr>
          <p:cNvSpPr/>
          <p:nvPr/>
        </p:nvSpPr>
        <p:spPr>
          <a:xfrm>
            <a:off x="3742787" y="34670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6E9FA9-5BBB-46EE-ADE5-A53EAD1731FC}"/>
              </a:ext>
            </a:extLst>
          </p:cNvPr>
          <p:cNvSpPr/>
          <p:nvPr/>
        </p:nvSpPr>
        <p:spPr>
          <a:xfrm>
            <a:off x="4044412" y="34670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ED0A968-485D-40C8-913E-2F8CF1721E16}"/>
              </a:ext>
            </a:extLst>
          </p:cNvPr>
          <p:cNvSpPr/>
          <p:nvPr/>
        </p:nvSpPr>
        <p:spPr>
          <a:xfrm>
            <a:off x="4603212" y="2666954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E86BD6F-ADCF-42EF-A38A-E105CF966A3F}"/>
              </a:ext>
            </a:extLst>
          </p:cNvPr>
          <p:cNvSpPr/>
          <p:nvPr/>
        </p:nvSpPr>
        <p:spPr>
          <a:xfrm>
            <a:off x="4603212" y="3333704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3F4F8B-49B7-4FA8-A87A-934883A64020}"/>
              </a:ext>
            </a:extLst>
          </p:cNvPr>
          <p:cNvSpPr txBox="1"/>
          <p:nvPr/>
        </p:nvSpPr>
        <p:spPr>
          <a:xfrm>
            <a:off x="5045127" y="2328425"/>
            <a:ext cx="1017663" cy="5770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Sentiment Score for Header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180518-EEC6-4F7A-90AB-BC5B9DFA7A24}"/>
              </a:ext>
            </a:extLst>
          </p:cNvPr>
          <p:cNvSpPr txBox="1"/>
          <p:nvPr/>
        </p:nvSpPr>
        <p:spPr>
          <a:xfrm>
            <a:off x="5045127" y="3243430"/>
            <a:ext cx="1017663" cy="4154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Sentiment Score Detail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3BD768B-85FA-4C77-BB77-C541D757BE18}"/>
              </a:ext>
            </a:extLst>
          </p:cNvPr>
          <p:cNvSpPr/>
          <p:nvPr/>
        </p:nvSpPr>
        <p:spPr>
          <a:xfrm>
            <a:off x="6102781" y="2951777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F19406-9980-4818-86A0-F72679F046E0}"/>
              </a:ext>
            </a:extLst>
          </p:cNvPr>
          <p:cNvSpPr txBox="1"/>
          <p:nvPr/>
        </p:nvSpPr>
        <p:spPr>
          <a:xfrm>
            <a:off x="2609312" y="3991313"/>
            <a:ext cx="220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P: Positive Term, </a:t>
            </a:r>
          </a:p>
          <a:p>
            <a:r>
              <a:rPr lang="en-US" sz="1050" b="1" dirty="0">
                <a:solidFill>
                  <a:schemeClr val="tx2"/>
                </a:solidFill>
              </a:rPr>
              <a:t>N: Negative Term, </a:t>
            </a:r>
          </a:p>
          <a:p>
            <a:r>
              <a:rPr lang="en-US" sz="1050" b="1" dirty="0">
                <a:solidFill>
                  <a:schemeClr val="tx2"/>
                </a:solidFill>
              </a:rPr>
              <a:t>O: Objective Term</a:t>
            </a:r>
          </a:p>
          <a:p>
            <a:r>
              <a:rPr lang="en-US" sz="1050" b="1" dirty="0">
                <a:solidFill>
                  <a:schemeClr val="tx2"/>
                </a:solidFill>
              </a:rPr>
              <a:t>(Blank): Not in SWN Dictionary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CB5E11-0DAD-49DB-A523-5C2DEFB4EF61}"/>
              </a:ext>
            </a:extLst>
          </p:cNvPr>
          <p:cNvSpPr txBox="1"/>
          <p:nvPr/>
        </p:nvSpPr>
        <p:spPr>
          <a:xfrm>
            <a:off x="6532690" y="2756623"/>
            <a:ext cx="1201986" cy="5770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Combined Sentiment Score (Average)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DA501-C7DD-4A9C-8748-55F6CE9EE56E}"/>
              </a:ext>
            </a:extLst>
          </p:cNvPr>
          <p:cNvSpPr txBox="1"/>
          <p:nvPr/>
        </p:nvSpPr>
        <p:spPr>
          <a:xfrm>
            <a:off x="1711549" y="2592982"/>
            <a:ext cx="8342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Sentiment Header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A63A38-925C-41D2-B5F2-95C135B2F9AC}"/>
              </a:ext>
            </a:extLst>
          </p:cNvPr>
          <p:cNvSpPr txBox="1"/>
          <p:nvPr/>
        </p:nvSpPr>
        <p:spPr>
          <a:xfrm>
            <a:off x="1710736" y="3262266"/>
            <a:ext cx="822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Sentiment Detail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77E731F-DDBD-4DD8-A1A9-530F1624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810000"/>
            <a:ext cx="2765039" cy="1470453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00A7B8-C499-4546-B2D3-44129B15A23F}"/>
              </a:ext>
            </a:extLst>
          </p:cNvPr>
          <p:cNvCxnSpPr>
            <a:cxnSpLocks/>
          </p:cNvCxnSpPr>
          <p:nvPr/>
        </p:nvCxnSpPr>
        <p:spPr>
          <a:xfrm flipH="1">
            <a:off x="6172200" y="3333704"/>
            <a:ext cx="360491" cy="47629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7717AA-1E51-474B-9354-45DCBE5F470F}"/>
              </a:ext>
            </a:extLst>
          </p:cNvPr>
          <p:cNvCxnSpPr>
            <a:cxnSpLocks/>
          </p:cNvCxnSpPr>
          <p:nvPr/>
        </p:nvCxnSpPr>
        <p:spPr>
          <a:xfrm>
            <a:off x="7734676" y="3333704"/>
            <a:ext cx="1201986" cy="45729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28">
            <a:extLst>
              <a:ext uri="{FF2B5EF4-FFF2-40B4-BE49-F238E27FC236}">
                <a16:creationId xmlns:a16="http://schemas.microsoft.com/office/drawing/2014/main" id="{6E0957F7-3A53-4FCF-883F-3915B8F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Sentiment Scores</a:t>
            </a:r>
          </a:p>
        </p:txBody>
      </p:sp>
    </p:spTree>
    <p:extLst>
      <p:ext uri="{BB962C8B-B14F-4D97-AF65-F5344CB8AC3E}">
        <p14:creationId xmlns:p14="http://schemas.microsoft.com/office/powerpoint/2010/main" val="226056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C5A853-CC4C-47FD-8720-0BE7F1FB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133600"/>
            <a:ext cx="2476500" cy="385572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8F4C511-D484-44DD-9046-79AC903457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178238"/>
              </p:ext>
            </p:extLst>
          </p:nvPr>
        </p:nvGraphicFramePr>
        <p:xfrm>
          <a:off x="2133600" y="1992631"/>
          <a:ext cx="5010149" cy="4137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D4CEFC-099C-4EA3-AFA3-6CA15499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News vs Market Capital</a:t>
            </a:r>
          </a:p>
        </p:txBody>
      </p:sp>
    </p:spTree>
    <p:extLst>
      <p:ext uri="{BB962C8B-B14F-4D97-AF65-F5344CB8AC3E}">
        <p14:creationId xmlns:p14="http://schemas.microsoft.com/office/powerpoint/2010/main" val="145633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11044-1860-4F14-99B6-9335E6BC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C9058-53FB-48BF-A21C-41986CF1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72882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758AA80-946F-42BF-B60B-827E9B07F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038600"/>
            <a:ext cx="2494239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144B3-2D24-41E2-B5E3-17A553B48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375" y="4038600"/>
            <a:ext cx="2779745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1A9E9B-BD96-435E-A8F2-CDEC111A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836" y="1524000"/>
            <a:ext cx="2765777" cy="2501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8DCD09-F3FA-42D6-B46E-77AA7DF5C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236" y="1524000"/>
            <a:ext cx="2808328" cy="2501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882BC-07B3-4110-86EF-AEED9FE1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News Count</a:t>
            </a:r>
          </a:p>
        </p:txBody>
      </p:sp>
    </p:spTree>
    <p:extLst>
      <p:ext uri="{BB962C8B-B14F-4D97-AF65-F5344CB8AC3E}">
        <p14:creationId xmlns:p14="http://schemas.microsoft.com/office/powerpoint/2010/main" val="40962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3F57F4-0A72-41C7-A2D1-90004A463B89}"/>
              </a:ext>
            </a:extLst>
          </p:cNvPr>
          <p:cNvSpPr/>
          <p:nvPr/>
        </p:nvSpPr>
        <p:spPr>
          <a:xfrm>
            <a:off x="1371600" y="1905000"/>
            <a:ext cx="9144000" cy="2229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US" sz="1000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MBBM.KL  PUBM.KL  CIMB.KL  HLBB.KL  RHBC.KL  HLCB.KL  AMMB.KL  BIMB.KL  LOND.KL  MBSS.KL  FSI_INDEX</a:t>
            </a:r>
            <a:endParaRPr lang="en-US" sz="14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                                                                                                                   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bbb2da548d8ed5b3    False    False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966317ea8341cfcd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817763066d76d1e8    False    False    False    False    False    False    False    False    False    False      </a:t>
            </a:r>
            <a:r>
              <a:rPr lang="en-US" sz="1000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endParaRPr lang="en-US" sz="14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55500d72f4ba8f6f    False    False    False    False    False    False    False    False    False    False      </a:t>
            </a:r>
            <a:r>
              <a:rPr lang="en-US" sz="1000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endParaRPr lang="en-US" sz="14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8f5a4dafe5d1fe0f    False    False    False    False    False    False    False    False    False    False      </a:t>
            </a:r>
            <a:r>
              <a:rPr lang="en-US" sz="1000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endParaRPr lang="en-US" sz="14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...      ...      ...      ...      ...      ...      ...      ...      ...      ...        ...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190074ec43603dd0    False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33f2d197b3cf3c18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96f67a4a9aca67d6    False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9aba92adf971922a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19393f983aee306c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000" b="1" dirty="0">
              <a:solidFill>
                <a:schemeClr val="tx2"/>
              </a:solidFill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345C8-FA7E-4291-8EE3-C1E4DE5529B5}"/>
              </a:ext>
            </a:extLst>
          </p:cNvPr>
          <p:cNvSpPr/>
          <p:nvPr/>
        </p:nvSpPr>
        <p:spPr>
          <a:xfrm>
            <a:off x="9601200" y="1958790"/>
            <a:ext cx="838200" cy="2152808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77FE3-56D9-4F42-ADF2-5802B504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095747"/>
            <a:ext cx="6324600" cy="1352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4EF9B-14BE-4423-AEA0-3BA64429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Entity Mapping</a:t>
            </a:r>
          </a:p>
        </p:txBody>
      </p:sp>
    </p:spTree>
    <p:extLst>
      <p:ext uri="{BB962C8B-B14F-4D97-AF65-F5344CB8AC3E}">
        <p14:creationId xmlns:p14="http://schemas.microsoft.com/office/powerpoint/2010/main" val="34136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D6786-263D-4D4F-AD6C-202114F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51" y="2186772"/>
            <a:ext cx="6096002" cy="15316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1950E-A28E-480D-AE7C-0544C674EA95}"/>
              </a:ext>
            </a:extLst>
          </p:cNvPr>
          <p:cNvSpPr/>
          <p:nvPr/>
        </p:nvSpPr>
        <p:spPr>
          <a:xfrm>
            <a:off x="2662931" y="2118231"/>
            <a:ext cx="1676400" cy="14478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42B1F-4AD9-4231-A3E8-13DB3817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51" y="4952984"/>
            <a:ext cx="5610507" cy="12953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B29829-1DD4-46C3-B104-F50EBEE5D4F0}"/>
              </a:ext>
            </a:extLst>
          </p:cNvPr>
          <p:cNvSpPr/>
          <p:nvPr/>
        </p:nvSpPr>
        <p:spPr>
          <a:xfrm>
            <a:off x="2711726" y="4876783"/>
            <a:ext cx="4876800" cy="14478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22D76-E41D-45D6-9CBE-C4B2D8122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568" y="4876783"/>
            <a:ext cx="1679980" cy="137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F41864-ACB3-4992-A475-753436090095}"/>
              </a:ext>
            </a:extLst>
          </p:cNvPr>
          <p:cNvSpPr/>
          <p:nvPr/>
        </p:nvSpPr>
        <p:spPr>
          <a:xfrm>
            <a:off x="7620000" y="4876783"/>
            <a:ext cx="1783814" cy="14478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1E94F-A845-4D67-9558-619198E6F0F9}"/>
              </a:ext>
            </a:extLst>
          </p:cNvPr>
          <p:cNvSpPr txBox="1"/>
          <p:nvPr/>
        </p:nvSpPr>
        <p:spPr>
          <a:xfrm>
            <a:off x="4222214" y="4359012"/>
            <a:ext cx="2094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From News Stock Mapping DataFrame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2C754-63CF-4594-B8AE-EE2AA3F3CDBD}"/>
              </a:ext>
            </a:extLst>
          </p:cNvPr>
          <p:cNvSpPr txBox="1"/>
          <p:nvPr/>
        </p:nvSpPr>
        <p:spPr>
          <a:xfrm>
            <a:off x="7588526" y="4362390"/>
            <a:ext cx="1783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From News Sentiment DataFrame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F592AF-FF59-467C-8A0A-B69E257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Sentiment To Entity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83541-C6E4-4D86-BF0C-8BCDDD7A5868}"/>
              </a:ext>
            </a:extLst>
          </p:cNvPr>
          <p:cNvSpPr txBox="1"/>
          <p:nvPr/>
        </p:nvSpPr>
        <p:spPr>
          <a:xfrm>
            <a:off x="1676400" y="1750915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News Sentiment DataFrame</a:t>
            </a:r>
          </a:p>
        </p:txBody>
      </p:sp>
    </p:spTree>
    <p:extLst>
      <p:ext uri="{BB962C8B-B14F-4D97-AF65-F5344CB8AC3E}">
        <p14:creationId xmlns:p14="http://schemas.microsoft.com/office/powerpoint/2010/main" val="41097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FC1C0-18A2-4E81-B385-4C7083BA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657600"/>
            <a:ext cx="3494690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9DC6D-4666-4856-8CC5-F9019DD8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255" y="3701144"/>
            <a:ext cx="3442137" cy="147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534549-84A7-4FC1-B0BA-595EC031C46C}"/>
              </a:ext>
            </a:extLst>
          </p:cNvPr>
          <p:cNvSpPr/>
          <p:nvPr/>
        </p:nvSpPr>
        <p:spPr>
          <a:xfrm>
            <a:off x="1828800" y="3581400"/>
            <a:ext cx="3657600" cy="16764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4AA37-F462-4AEE-A046-3056BFF75F6B}"/>
              </a:ext>
            </a:extLst>
          </p:cNvPr>
          <p:cNvSpPr/>
          <p:nvPr/>
        </p:nvSpPr>
        <p:spPr>
          <a:xfrm>
            <a:off x="6096000" y="3581400"/>
            <a:ext cx="3578080" cy="16764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161DB-5C6F-4709-BCBD-DC33BACD198A}"/>
              </a:ext>
            </a:extLst>
          </p:cNvPr>
          <p:cNvSpPr txBox="1"/>
          <p:nvPr/>
        </p:nvSpPr>
        <p:spPr>
          <a:xfrm>
            <a:off x="2171700" y="3227085"/>
            <a:ext cx="2961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Current and Future 5 Days Returns (%)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7D0F4-B6B5-4C53-B6C6-28887932AAEF}"/>
              </a:ext>
            </a:extLst>
          </p:cNvPr>
          <p:cNvSpPr txBox="1"/>
          <p:nvPr/>
        </p:nvSpPr>
        <p:spPr>
          <a:xfrm>
            <a:off x="6487192" y="3227085"/>
            <a:ext cx="2961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Price Direction Labels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A11894-F243-4F58-84DF-0C293CC504B6}"/>
              </a:ext>
            </a:extLst>
          </p:cNvPr>
          <p:cNvSpPr/>
          <p:nvPr/>
        </p:nvSpPr>
        <p:spPr>
          <a:xfrm>
            <a:off x="5576112" y="4013450"/>
            <a:ext cx="4572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2FFA90-4810-4AFE-B24C-6DD86737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Returns Label for Current to next 5 Days</a:t>
            </a:r>
          </a:p>
        </p:txBody>
      </p:sp>
    </p:spTree>
    <p:extLst>
      <p:ext uri="{BB962C8B-B14F-4D97-AF65-F5344CB8AC3E}">
        <p14:creationId xmlns:p14="http://schemas.microsoft.com/office/powerpoint/2010/main" val="324481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B1916DC-EB7E-4491-B255-87B88F87B2B9}"/>
              </a:ext>
            </a:extLst>
          </p:cNvPr>
          <p:cNvSpPr/>
          <p:nvPr/>
        </p:nvSpPr>
        <p:spPr>
          <a:xfrm>
            <a:off x="1499086" y="2969385"/>
            <a:ext cx="317268" cy="8339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40FD7F-0A33-4A62-8F0B-A614DD369C44}"/>
              </a:ext>
            </a:extLst>
          </p:cNvPr>
          <p:cNvSpPr/>
          <p:nvPr/>
        </p:nvSpPr>
        <p:spPr>
          <a:xfrm>
            <a:off x="2627513" y="2344703"/>
            <a:ext cx="850899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8CD25C-7A61-43D8-B542-B283BAE93532}"/>
              </a:ext>
            </a:extLst>
          </p:cNvPr>
          <p:cNvSpPr/>
          <p:nvPr/>
        </p:nvSpPr>
        <p:spPr>
          <a:xfrm>
            <a:off x="2627513" y="2859151"/>
            <a:ext cx="850899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41E33-64CE-4B7B-96DE-C21D6B34534E}"/>
              </a:ext>
            </a:extLst>
          </p:cNvPr>
          <p:cNvSpPr/>
          <p:nvPr/>
        </p:nvSpPr>
        <p:spPr>
          <a:xfrm>
            <a:off x="2627513" y="3371385"/>
            <a:ext cx="850899" cy="4961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79511-D342-4AD6-A5CF-7BA54C46562F}"/>
              </a:ext>
            </a:extLst>
          </p:cNvPr>
          <p:cNvSpPr txBox="1"/>
          <p:nvPr/>
        </p:nvSpPr>
        <p:spPr>
          <a:xfrm>
            <a:off x="2627513" y="1739157"/>
            <a:ext cx="903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Prediction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9EE508-FDA0-4676-82A7-8028348F4305}"/>
              </a:ext>
            </a:extLst>
          </p:cNvPr>
          <p:cNvSpPr/>
          <p:nvPr/>
        </p:nvSpPr>
        <p:spPr>
          <a:xfrm>
            <a:off x="4697613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541B87-FDFB-4086-BF7C-9480A3AB90B5}"/>
              </a:ext>
            </a:extLst>
          </p:cNvPr>
          <p:cNvSpPr/>
          <p:nvPr/>
        </p:nvSpPr>
        <p:spPr>
          <a:xfrm>
            <a:off x="4697613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C65C11-3619-4728-9738-E20B9FB4CA77}"/>
              </a:ext>
            </a:extLst>
          </p:cNvPr>
          <p:cNvSpPr/>
          <p:nvPr/>
        </p:nvSpPr>
        <p:spPr>
          <a:xfrm>
            <a:off x="4697613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C2E9E-57FB-4DAE-A348-22D9F26AFEE2}"/>
              </a:ext>
            </a:extLst>
          </p:cNvPr>
          <p:cNvSpPr txBox="1"/>
          <p:nvPr/>
        </p:nvSpPr>
        <p:spPr>
          <a:xfrm>
            <a:off x="4697613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955CE-5B5B-4362-A6BB-3B7F8E3AE7E1}"/>
              </a:ext>
            </a:extLst>
          </p:cNvPr>
          <p:cNvSpPr/>
          <p:nvPr/>
        </p:nvSpPr>
        <p:spPr>
          <a:xfrm>
            <a:off x="5612013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04A68-BE20-4E71-9F1E-6330817CC9D4}"/>
              </a:ext>
            </a:extLst>
          </p:cNvPr>
          <p:cNvSpPr/>
          <p:nvPr/>
        </p:nvSpPr>
        <p:spPr>
          <a:xfrm>
            <a:off x="5612013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8C26F5-812D-4105-8DE3-AF81B29FD00B}"/>
              </a:ext>
            </a:extLst>
          </p:cNvPr>
          <p:cNvSpPr/>
          <p:nvPr/>
        </p:nvSpPr>
        <p:spPr>
          <a:xfrm>
            <a:off x="5612013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2E813-70D9-4C4F-A1E9-5AAE0C6A5656}"/>
              </a:ext>
            </a:extLst>
          </p:cNvPr>
          <p:cNvSpPr txBox="1"/>
          <p:nvPr/>
        </p:nvSpPr>
        <p:spPr>
          <a:xfrm>
            <a:off x="5612013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78124C-73FA-44AA-9073-9F94EBBB55D2}"/>
              </a:ext>
            </a:extLst>
          </p:cNvPr>
          <p:cNvSpPr/>
          <p:nvPr/>
        </p:nvSpPr>
        <p:spPr>
          <a:xfrm>
            <a:off x="6535306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1B866C-2B4D-455B-9684-F2E294AC8383}"/>
              </a:ext>
            </a:extLst>
          </p:cNvPr>
          <p:cNvSpPr/>
          <p:nvPr/>
        </p:nvSpPr>
        <p:spPr>
          <a:xfrm>
            <a:off x="6535306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E553-532F-4858-A300-2C1CBA69A518}"/>
              </a:ext>
            </a:extLst>
          </p:cNvPr>
          <p:cNvSpPr/>
          <p:nvPr/>
        </p:nvSpPr>
        <p:spPr>
          <a:xfrm>
            <a:off x="6535306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982E0-CF5D-423C-8BF6-07F074CC3D52}"/>
              </a:ext>
            </a:extLst>
          </p:cNvPr>
          <p:cNvSpPr txBox="1"/>
          <p:nvPr/>
        </p:nvSpPr>
        <p:spPr>
          <a:xfrm>
            <a:off x="6535306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900E7F-271D-467A-8F5A-E709B8B663F0}"/>
              </a:ext>
            </a:extLst>
          </p:cNvPr>
          <p:cNvSpPr/>
          <p:nvPr/>
        </p:nvSpPr>
        <p:spPr>
          <a:xfrm>
            <a:off x="7449706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A2DEF-1B67-4310-940B-6C558A184A6D}"/>
              </a:ext>
            </a:extLst>
          </p:cNvPr>
          <p:cNvSpPr/>
          <p:nvPr/>
        </p:nvSpPr>
        <p:spPr>
          <a:xfrm>
            <a:off x="7449706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06390-AD70-424D-95B2-56F901B25F59}"/>
              </a:ext>
            </a:extLst>
          </p:cNvPr>
          <p:cNvSpPr/>
          <p:nvPr/>
        </p:nvSpPr>
        <p:spPr>
          <a:xfrm>
            <a:off x="7449706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A4646-0F33-4C48-BAA4-3961616281BE}"/>
              </a:ext>
            </a:extLst>
          </p:cNvPr>
          <p:cNvSpPr txBox="1"/>
          <p:nvPr/>
        </p:nvSpPr>
        <p:spPr>
          <a:xfrm>
            <a:off x="7449706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D697F-F06B-46D0-A1C0-05B0E6BBA0F6}"/>
              </a:ext>
            </a:extLst>
          </p:cNvPr>
          <p:cNvSpPr/>
          <p:nvPr/>
        </p:nvSpPr>
        <p:spPr>
          <a:xfrm>
            <a:off x="8364106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0223D5-510A-4207-AAFA-7F25BCADF97A}"/>
              </a:ext>
            </a:extLst>
          </p:cNvPr>
          <p:cNvSpPr/>
          <p:nvPr/>
        </p:nvSpPr>
        <p:spPr>
          <a:xfrm>
            <a:off x="8364106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522E24-96F8-4DCB-BF39-DFFBB3D50AB0}"/>
              </a:ext>
            </a:extLst>
          </p:cNvPr>
          <p:cNvSpPr/>
          <p:nvPr/>
        </p:nvSpPr>
        <p:spPr>
          <a:xfrm>
            <a:off x="8364106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ADAB9-4782-4C2F-8D58-B8877E7CEDB8}"/>
              </a:ext>
            </a:extLst>
          </p:cNvPr>
          <p:cNvSpPr txBox="1"/>
          <p:nvPr/>
        </p:nvSpPr>
        <p:spPr>
          <a:xfrm>
            <a:off x="8364106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A6829-5A60-47F0-8EA2-1125A536CF1B}"/>
              </a:ext>
            </a:extLst>
          </p:cNvPr>
          <p:cNvSpPr/>
          <p:nvPr/>
        </p:nvSpPr>
        <p:spPr>
          <a:xfrm>
            <a:off x="9278506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BA5C78-0B1A-4088-A43B-B5718AE770AC}"/>
              </a:ext>
            </a:extLst>
          </p:cNvPr>
          <p:cNvSpPr/>
          <p:nvPr/>
        </p:nvSpPr>
        <p:spPr>
          <a:xfrm>
            <a:off x="9278506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BB7019-7337-4E1E-A075-0D033F21A588}"/>
              </a:ext>
            </a:extLst>
          </p:cNvPr>
          <p:cNvSpPr/>
          <p:nvPr/>
        </p:nvSpPr>
        <p:spPr>
          <a:xfrm>
            <a:off x="9278506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37A62C-43D4-469C-A46E-D34FACC29230}"/>
              </a:ext>
            </a:extLst>
          </p:cNvPr>
          <p:cNvSpPr txBox="1"/>
          <p:nvPr/>
        </p:nvSpPr>
        <p:spPr>
          <a:xfrm>
            <a:off x="9278506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96488D-42A2-4721-9FD2-7BA6ACA2BBB2}"/>
              </a:ext>
            </a:extLst>
          </p:cNvPr>
          <p:cNvSpPr txBox="1"/>
          <p:nvPr/>
        </p:nvSpPr>
        <p:spPr>
          <a:xfrm>
            <a:off x="4534286" y="1465981"/>
            <a:ext cx="588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Returns Label (Actual)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16D5D32-C255-4D00-A15B-22782DBCF750}"/>
              </a:ext>
            </a:extLst>
          </p:cNvPr>
          <p:cNvSpPr/>
          <p:nvPr/>
        </p:nvSpPr>
        <p:spPr>
          <a:xfrm rot="5400000">
            <a:off x="4950921" y="3968342"/>
            <a:ext cx="399673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18E470DD-9E5B-4A7B-8B50-A7BAE9400FD9}"/>
              </a:ext>
            </a:extLst>
          </p:cNvPr>
          <p:cNvSpPr/>
          <p:nvPr/>
        </p:nvSpPr>
        <p:spPr>
          <a:xfrm>
            <a:off x="3635046" y="2389842"/>
            <a:ext cx="922867" cy="3886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7" name="Arrow: Left-Right 36">
            <a:extLst>
              <a:ext uri="{FF2B5EF4-FFF2-40B4-BE49-F238E27FC236}">
                <a16:creationId xmlns:a16="http://schemas.microsoft.com/office/drawing/2014/main" id="{D348D695-57CE-4F8D-AA3D-6CEDB3717F23}"/>
              </a:ext>
            </a:extLst>
          </p:cNvPr>
          <p:cNvSpPr/>
          <p:nvPr/>
        </p:nvSpPr>
        <p:spPr>
          <a:xfrm>
            <a:off x="3618113" y="2925045"/>
            <a:ext cx="922867" cy="3886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3293FCFF-D40B-45DD-96AF-F89C164B3717}"/>
              </a:ext>
            </a:extLst>
          </p:cNvPr>
          <p:cNvSpPr/>
          <p:nvPr/>
        </p:nvSpPr>
        <p:spPr>
          <a:xfrm>
            <a:off x="3635045" y="3417075"/>
            <a:ext cx="922867" cy="3886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53E30A2-C917-4F7F-AB4D-4394C09CA8ED}"/>
              </a:ext>
            </a:extLst>
          </p:cNvPr>
          <p:cNvSpPr/>
          <p:nvPr/>
        </p:nvSpPr>
        <p:spPr>
          <a:xfrm rot="5400000">
            <a:off x="5865321" y="3968342"/>
            <a:ext cx="399673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7C3E025-19C8-44DE-9B08-C8C6FAC0687E}"/>
              </a:ext>
            </a:extLst>
          </p:cNvPr>
          <p:cNvSpPr/>
          <p:nvPr/>
        </p:nvSpPr>
        <p:spPr>
          <a:xfrm rot="5400000">
            <a:off x="6779721" y="3989509"/>
            <a:ext cx="399673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739982-9FDC-4B57-916A-0DE9307092A4}"/>
              </a:ext>
            </a:extLst>
          </p:cNvPr>
          <p:cNvSpPr/>
          <p:nvPr/>
        </p:nvSpPr>
        <p:spPr>
          <a:xfrm rot="5400000">
            <a:off x="7694121" y="3989509"/>
            <a:ext cx="399673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AE7D7A9-CF6B-4AB3-90EB-DB5BA4DE9E7A}"/>
              </a:ext>
            </a:extLst>
          </p:cNvPr>
          <p:cNvSpPr/>
          <p:nvPr/>
        </p:nvSpPr>
        <p:spPr>
          <a:xfrm rot="5400000">
            <a:off x="8595821" y="3989509"/>
            <a:ext cx="399673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AD71F50-C98B-48A7-9F74-B16C0A80E9F2}"/>
              </a:ext>
            </a:extLst>
          </p:cNvPr>
          <p:cNvSpPr/>
          <p:nvPr/>
        </p:nvSpPr>
        <p:spPr>
          <a:xfrm rot="5400000">
            <a:off x="9510221" y="3989508"/>
            <a:ext cx="399674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C8CC83-2848-4539-A677-5822BB9C1600}"/>
              </a:ext>
            </a:extLst>
          </p:cNvPr>
          <p:cNvSpPr/>
          <p:nvPr/>
        </p:nvSpPr>
        <p:spPr>
          <a:xfrm>
            <a:off x="4697613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RD00</a:t>
            </a:r>
            <a:endParaRPr lang="en-US" sz="1400" baseline="-25000" dirty="0">
              <a:solidFill>
                <a:schemeClr val="tx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3D10EC-749B-4314-8A89-669C0D85FA35}"/>
              </a:ext>
            </a:extLst>
          </p:cNvPr>
          <p:cNvSpPr/>
          <p:nvPr/>
        </p:nvSpPr>
        <p:spPr>
          <a:xfrm>
            <a:off x="5612013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RD01</a:t>
            </a:r>
            <a:endParaRPr lang="en-US" sz="1600" baseline="-25000" dirty="0">
              <a:solidFill>
                <a:schemeClr val="tx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099719-C237-40E1-BF41-EC939D146AC7}"/>
              </a:ext>
            </a:extLst>
          </p:cNvPr>
          <p:cNvSpPr/>
          <p:nvPr/>
        </p:nvSpPr>
        <p:spPr>
          <a:xfrm>
            <a:off x="6535306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RD02</a:t>
            </a:r>
            <a:endParaRPr lang="en-US" sz="1600" baseline="-25000" dirty="0">
              <a:solidFill>
                <a:schemeClr val="tx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6D2C6C0-2446-4B61-AFB5-49B8EC16F622}"/>
              </a:ext>
            </a:extLst>
          </p:cNvPr>
          <p:cNvSpPr/>
          <p:nvPr/>
        </p:nvSpPr>
        <p:spPr>
          <a:xfrm>
            <a:off x="7449706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RD03</a:t>
            </a:r>
            <a:endParaRPr lang="en-US" sz="1600" baseline="-25000" dirty="0">
              <a:solidFill>
                <a:schemeClr val="tx2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AB65A3-7462-4C99-9475-9495DB99838C}"/>
              </a:ext>
            </a:extLst>
          </p:cNvPr>
          <p:cNvSpPr/>
          <p:nvPr/>
        </p:nvSpPr>
        <p:spPr>
          <a:xfrm>
            <a:off x="8364106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RD04</a:t>
            </a:r>
            <a:endParaRPr lang="en-US" sz="1600" baseline="-25000" dirty="0">
              <a:solidFill>
                <a:schemeClr val="tx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F1254F-FCE9-44FD-81FF-0A6E25F5209A}"/>
              </a:ext>
            </a:extLst>
          </p:cNvPr>
          <p:cNvSpPr/>
          <p:nvPr/>
        </p:nvSpPr>
        <p:spPr>
          <a:xfrm>
            <a:off x="9278506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RD05</a:t>
            </a:r>
            <a:endParaRPr lang="en-US" sz="1600" baseline="-25000" dirty="0">
              <a:solidFill>
                <a:schemeClr val="tx2"/>
              </a:solidFill>
            </a:endParaRP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275224D-3B8F-499D-B404-F8AA9EE0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Modeling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F661A8-6BD3-4E2A-B4DD-A3942A0C40BB}"/>
              </a:ext>
            </a:extLst>
          </p:cNvPr>
          <p:cNvSpPr/>
          <p:nvPr/>
        </p:nvSpPr>
        <p:spPr>
          <a:xfrm>
            <a:off x="11107306" y="4444308"/>
            <a:ext cx="1023120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Baseline</a:t>
            </a:r>
            <a:endParaRPr lang="en-US" sz="1200" baseline="-25000" dirty="0">
              <a:solidFill>
                <a:schemeClr val="tx2"/>
              </a:solidFill>
            </a:endParaRPr>
          </a:p>
        </p:txBody>
      </p:sp>
      <p:sp>
        <p:nvSpPr>
          <p:cNvPr id="34" name="Arrow: Bent 33">
            <a:extLst>
              <a:ext uri="{FF2B5EF4-FFF2-40B4-BE49-F238E27FC236}">
                <a16:creationId xmlns:a16="http://schemas.microsoft.com/office/drawing/2014/main" id="{0872DC66-A035-45A2-9E9E-FEFDEA4C9E5B}"/>
              </a:ext>
            </a:extLst>
          </p:cNvPr>
          <p:cNvSpPr/>
          <p:nvPr/>
        </p:nvSpPr>
        <p:spPr>
          <a:xfrm rot="5400000">
            <a:off x="10394085" y="2770816"/>
            <a:ext cx="1549590" cy="1858053"/>
          </a:xfrm>
          <a:prstGeom prst="ben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B31E2FA-AC91-4856-B12F-7B721E2E2EC8}"/>
              </a:ext>
            </a:extLst>
          </p:cNvPr>
          <p:cNvSpPr/>
          <p:nvPr/>
        </p:nvSpPr>
        <p:spPr>
          <a:xfrm>
            <a:off x="6779026" y="5035665"/>
            <a:ext cx="1822147" cy="541693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C478F9-19F8-47F9-8945-B3A69E3A4DA0}"/>
              </a:ext>
            </a:extLst>
          </p:cNvPr>
          <p:cNvSpPr/>
          <p:nvPr/>
        </p:nvSpPr>
        <p:spPr>
          <a:xfrm>
            <a:off x="4697613" y="5665571"/>
            <a:ext cx="5427986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Averaged Results</a:t>
            </a:r>
            <a:endParaRPr lang="en-US" sz="1400" baseline="-25000" dirty="0">
              <a:solidFill>
                <a:schemeClr val="tx2"/>
              </a:solidFill>
            </a:endParaRPr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44BD0DB5-BD89-4385-9C43-EC5C7C40E0CD}"/>
              </a:ext>
            </a:extLst>
          </p:cNvPr>
          <p:cNvSpPr/>
          <p:nvPr/>
        </p:nvSpPr>
        <p:spPr>
          <a:xfrm>
            <a:off x="10182867" y="5727355"/>
            <a:ext cx="867453" cy="3886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DE637C-C63C-4461-B257-73765840F269}"/>
              </a:ext>
            </a:extLst>
          </p:cNvPr>
          <p:cNvSpPr txBox="1"/>
          <p:nvPr/>
        </p:nvSpPr>
        <p:spPr>
          <a:xfrm>
            <a:off x="10091372" y="5432353"/>
            <a:ext cx="107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Evaluate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9EBDA2F-E254-441F-B0BF-DC70D94C174A}"/>
              </a:ext>
            </a:extLst>
          </p:cNvPr>
          <p:cNvSpPr/>
          <p:nvPr/>
        </p:nvSpPr>
        <p:spPr>
          <a:xfrm>
            <a:off x="43680" y="1905000"/>
            <a:ext cx="852682" cy="239633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News</a:t>
            </a:r>
          </a:p>
          <a:p>
            <a:pPr algn="ctr"/>
            <a:endParaRPr lang="en-US" sz="1100" dirty="0">
              <a:solidFill>
                <a:schemeClr val="tx2"/>
              </a:solidFill>
            </a:endParaRPr>
          </a:p>
          <a:p>
            <a:pPr algn="ctr"/>
            <a:r>
              <a:rPr lang="en-US" sz="1100" dirty="0">
                <a:solidFill>
                  <a:schemeClr val="tx2"/>
                </a:solidFill>
              </a:rPr>
              <a:t>Sentiment Scores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41CCA9-38E8-43D5-AEE4-CAFA25D490E2}"/>
              </a:ext>
            </a:extLst>
          </p:cNvPr>
          <p:cNvSpPr txBox="1"/>
          <p:nvPr/>
        </p:nvSpPr>
        <p:spPr>
          <a:xfrm>
            <a:off x="1404460" y="4395373"/>
            <a:ext cx="53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1.00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10D5A5-F356-49EC-9B21-9FDDDBB941BA}"/>
              </a:ext>
            </a:extLst>
          </p:cNvPr>
          <p:cNvCxnSpPr>
            <a:cxnSpLocks/>
          </p:cNvCxnSpPr>
          <p:nvPr/>
        </p:nvCxnSpPr>
        <p:spPr>
          <a:xfrm>
            <a:off x="1659564" y="1913497"/>
            <a:ext cx="0" cy="2379691"/>
          </a:xfrm>
          <a:prstGeom prst="line">
            <a:avLst/>
          </a:prstGeom>
          <a:ln w="76200">
            <a:solidFill>
              <a:schemeClr val="tx2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76BDADD-4E8F-4F95-9A1A-8BA05044AD46}"/>
              </a:ext>
            </a:extLst>
          </p:cNvPr>
          <p:cNvCxnSpPr>
            <a:cxnSpLocks/>
          </p:cNvCxnSpPr>
          <p:nvPr/>
        </p:nvCxnSpPr>
        <p:spPr>
          <a:xfrm>
            <a:off x="1417205" y="3380071"/>
            <a:ext cx="51244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CBBB6A1-CA04-48DD-BA06-E4F2665FC935}"/>
              </a:ext>
            </a:extLst>
          </p:cNvPr>
          <p:cNvSpPr txBox="1"/>
          <p:nvPr/>
        </p:nvSpPr>
        <p:spPr>
          <a:xfrm>
            <a:off x="1417205" y="1541033"/>
            <a:ext cx="51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0.00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60B3B-C92F-44D4-B2ED-B8A88D487ED0}"/>
              </a:ext>
            </a:extLst>
          </p:cNvPr>
          <p:cNvSpPr txBox="1"/>
          <p:nvPr/>
        </p:nvSpPr>
        <p:spPr>
          <a:xfrm>
            <a:off x="841466" y="3241336"/>
            <a:ext cx="672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centre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8DB06A-FB3F-436C-87C6-9A0FA84A50DF}"/>
              </a:ext>
            </a:extLst>
          </p:cNvPr>
          <p:cNvSpPr txBox="1"/>
          <p:nvPr/>
        </p:nvSpPr>
        <p:spPr>
          <a:xfrm>
            <a:off x="1103118" y="3624590"/>
            <a:ext cx="449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+th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088D6B-E2D5-4D63-A82C-00A190A168AB}"/>
              </a:ext>
            </a:extLst>
          </p:cNvPr>
          <p:cNvSpPr txBox="1"/>
          <p:nvPr/>
        </p:nvSpPr>
        <p:spPr>
          <a:xfrm>
            <a:off x="1092586" y="2810028"/>
            <a:ext cx="449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-th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77F3D5-2D6F-4D81-A386-2D97F204D48C}"/>
              </a:ext>
            </a:extLst>
          </p:cNvPr>
          <p:cNvCxnSpPr>
            <a:cxnSpLocks/>
          </p:cNvCxnSpPr>
          <p:nvPr/>
        </p:nvCxnSpPr>
        <p:spPr>
          <a:xfrm flipV="1">
            <a:off x="1872387" y="2853401"/>
            <a:ext cx="755126" cy="115984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3C207B8-D125-4E3A-8359-DAF6A2893C58}"/>
              </a:ext>
            </a:extLst>
          </p:cNvPr>
          <p:cNvCxnSpPr>
            <a:cxnSpLocks/>
          </p:cNvCxnSpPr>
          <p:nvPr/>
        </p:nvCxnSpPr>
        <p:spPr>
          <a:xfrm flipV="1">
            <a:off x="1852814" y="3354740"/>
            <a:ext cx="785924" cy="448104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D2C73B-BC3B-47AF-84EE-DBAB851B710B}"/>
              </a:ext>
            </a:extLst>
          </p:cNvPr>
          <p:cNvCxnSpPr>
            <a:cxnSpLocks/>
          </p:cNvCxnSpPr>
          <p:nvPr/>
        </p:nvCxnSpPr>
        <p:spPr>
          <a:xfrm flipV="1">
            <a:off x="1704111" y="3867525"/>
            <a:ext cx="923402" cy="399676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648C4A-9A73-46B0-BD26-F2EC9A0523E4}"/>
              </a:ext>
            </a:extLst>
          </p:cNvPr>
          <p:cNvCxnSpPr>
            <a:cxnSpLocks/>
          </p:cNvCxnSpPr>
          <p:nvPr/>
        </p:nvCxnSpPr>
        <p:spPr>
          <a:xfrm>
            <a:off x="1655233" y="1913497"/>
            <a:ext cx="972280" cy="42827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ED843E5-FFE7-4F64-9E08-5D2A2B667B6A}"/>
              </a:ext>
            </a:extLst>
          </p:cNvPr>
          <p:cNvSpPr txBox="1"/>
          <p:nvPr/>
        </p:nvSpPr>
        <p:spPr>
          <a:xfrm>
            <a:off x="3635044" y="4483229"/>
            <a:ext cx="9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/>
                </a:solidFill>
              </a:rPr>
              <a:t>Accuracy, F1 Means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6F9FABA-51E7-46EA-A8A7-8D2D4FA0DFB9}"/>
              </a:ext>
            </a:extLst>
          </p:cNvPr>
          <p:cNvSpPr txBox="1"/>
          <p:nvPr/>
        </p:nvSpPr>
        <p:spPr>
          <a:xfrm>
            <a:off x="332295" y="4650756"/>
            <a:ext cx="281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Parameters Search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centre: 0.1, 0.2 .. 0.9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th:     0.01, 0.02 .. 0.99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2748C2-B3D9-4153-A917-62AA6FA671C3}"/>
              </a:ext>
            </a:extLst>
          </p:cNvPr>
          <p:cNvSpPr/>
          <p:nvPr/>
        </p:nvSpPr>
        <p:spPr>
          <a:xfrm>
            <a:off x="11094306" y="5662566"/>
            <a:ext cx="1023120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Averaged Baseline</a:t>
            </a:r>
            <a:endParaRPr lang="en-US" sz="1200" baseline="-25000" dirty="0">
              <a:solidFill>
                <a:schemeClr val="tx2"/>
              </a:solidFill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A1E278E9-7F96-4E4A-98F9-E5459BDBD321}"/>
              </a:ext>
            </a:extLst>
          </p:cNvPr>
          <p:cNvSpPr/>
          <p:nvPr/>
        </p:nvSpPr>
        <p:spPr>
          <a:xfrm>
            <a:off x="11182851" y="5060632"/>
            <a:ext cx="872029" cy="522407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3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1E0509-318E-4492-998D-B15A6701D17F}"/>
                  </a:ext>
                </a:extLst>
              </p:cNvPr>
              <p:cNvSpPr/>
              <p:nvPr/>
            </p:nvSpPr>
            <p:spPr>
              <a:xfrm>
                <a:off x="6523567" y="2819400"/>
                <a:ext cx="2364365" cy="36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𝐶𝑎𝑡𝑒𝑔𝑜𝑟𝑦</m:t>
                        </m:r>
                      </m:e>
                    </m:d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sz="1200" i="1" dirty="0">
                    <a:solidFill>
                      <a:schemeClr val="tx2"/>
                    </a:solidFill>
                  </a:rPr>
                  <a:t> </a:t>
                </a:r>
                <a:endParaRPr 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1E0509-318E-4492-998D-B15A6701D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67" y="2819400"/>
                <a:ext cx="2364365" cy="3604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6A98ED-0586-451A-AE8E-EE7CB0006294}"/>
                  </a:ext>
                </a:extLst>
              </p:cNvPr>
              <p:cNvSpPr/>
              <p:nvPr/>
            </p:nvSpPr>
            <p:spPr>
              <a:xfrm>
                <a:off x="6553200" y="4114800"/>
                <a:ext cx="2294218" cy="354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𝐶𝑎𝑡𝑒𝑔𝑜𝑟𝑦</m:t>
                        </m:r>
                      </m:e>
                    </m:d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  = </m:t>
                    </m:r>
                    <m:f>
                      <m:f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sz="1200" i="1" dirty="0">
                    <a:solidFill>
                      <a:schemeClr val="tx2"/>
                    </a:solidFill>
                  </a:rPr>
                  <a:t> </a:t>
                </a:r>
                <a:endParaRPr 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6A98ED-0586-451A-AE8E-EE7CB0006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114800"/>
                <a:ext cx="2294218" cy="354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CF35D5-F3CC-4A33-A894-ED1827DF0539}"/>
                  </a:ext>
                </a:extLst>
              </p:cNvPr>
              <p:cNvSpPr/>
              <p:nvPr/>
            </p:nvSpPr>
            <p:spPr>
              <a:xfrm>
                <a:off x="3177144" y="4876800"/>
                <a:ext cx="3142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𝐹</m:t>
                    </m:r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𝑀𝑒𝑎𝑛𝑠</m:t>
                    </m:r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𝐶𝑎𝑡𝑒𝑔𝑜𝑟𝑦</m:t>
                        </m:r>
                      </m:e>
                    </m:d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𝑃𝑟𝑒𝑐𝑖𝑠𝑖𝑜𝑛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𝑃𝑟𝑒𝑐𝑖𝑠𝑖𝑜𝑛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𝑅𝑒𝑐𝑎𝑙𝑙</m:t>
                        </m:r>
                      </m:den>
                    </m:f>
                  </m:oMath>
                </a14:m>
                <a:r>
                  <a:rPr lang="en-US" sz="1600" i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CF35D5-F3CC-4A33-A894-ED1827DF0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144" y="4876800"/>
                <a:ext cx="31420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5B29D6E-05D9-4692-9E29-24CE30388CE8}"/>
                  </a:ext>
                </a:extLst>
              </p:cNvPr>
              <p:cNvSpPr/>
              <p:nvPr/>
            </p:nvSpPr>
            <p:spPr>
              <a:xfrm>
                <a:off x="3974524" y="5313315"/>
                <a:ext cx="2277803" cy="354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𝐴𝑐𝑐𝑢𝑟𝑎</m:t>
                    </m:r>
                    <m:r>
                      <a:rPr lang="en-US" sz="1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sz="1200" i="1" dirty="0">
                    <a:solidFill>
                      <a:schemeClr val="tx2"/>
                    </a:solidFill>
                  </a:rPr>
                  <a:t>  or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5B29D6E-05D9-4692-9E29-24CE30388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24" y="5313315"/>
                <a:ext cx="2277803" cy="3545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145E1B7-0F51-4D32-9633-7A6C2775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7F0FC-C870-4D69-BBEC-DF2A7172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0801" y="2438400"/>
            <a:ext cx="3314700" cy="22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1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D628-637B-4B56-9F1E-0A6ACC63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Returns Label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C0641F4-105B-484D-9897-3049347283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7455807"/>
              </p:ext>
            </p:extLst>
          </p:nvPr>
        </p:nvGraphicFramePr>
        <p:xfrm>
          <a:off x="1928191" y="3124200"/>
          <a:ext cx="4010439" cy="360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3FFB95B-734A-487A-8C25-D307871502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6915036"/>
              </p:ext>
            </p:extLst>
          </p:nvPr>
        </p:nvGraphicFramePr>
        <p:xfrm>
          <a:off x="6096000" y="3124200"/>
          <a:ext cx="4060565" cy="360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994429A6-0935-492D-B304-672DB71F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1676400"/>
            <a:ext cx="11372850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288E-0756-40ED-86E6-E69EE821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Sector Index Returns Label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C77D9-9B5B-497A-ABDF-0AC5114E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631949"/>
            <a:ext cx="11372850" cy="130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134AB-8C41-4706-8BDD-D3ACDCD3A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192786"/>
            <a:ext cx="4267200" cy="3589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F3438-3661-4D68-AD2B-7099C164C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865" y="3192786"/>
            <a:ext cx="4212637" cy="358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2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32B2C-7F3E-4D32-A282-105C0084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Baselining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6C80B-A93C-4D57-AC74-FE1129EC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71800"/>
            <a:ext cx="4794250" cy="1485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ED02A8-BE49-40E1-AAE5-BF9BD1F91157}"/>
              </a:ext>
            </a:extLst>
          </p:cNvPr>
          <p:cNvSpPr/>
          <p:nvPr/>
        </p:nvSpPr>
        <p:spPr>
          <a:xfrm>
            <a:off x="3989424" y="4048156"/>
            <a:ext cx="2792376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B48B9-33DB-4B59-B910-A84028C9F5D6}"/>
              </a:ext>
            </a:extLst>
          </p:cNvPr>
          <p:cNvSpPr/>
          <p:nvPr/>
        </p:nvSpPr>
        <p:spPr>
          <a:xfrm>
            <a:off x="4038600" y="3505200"/>
            <a:ext cx="27432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ACA8CC-1A14-44F1-9B64-03FB37A2EB46}"/>
              </a:ext>
            </a:extLst>
          </p:cNvPr>
          <p:cNvSpPr/>
          <p:nvPr/>
        </p:nvSpPr>
        <p:spPr>
          <a:xfrm>
            <a:off x="6794499" y="3581400"/>
            <a:ext cx="228600" cy="115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33EAC7B2-FE6B-4367-A75D-4DC1D040063D}"/>
              </a:ext>
            </a:extLst>
          </p:cNvPr>
          <p:cNvSpPr/>
          <p:nvPr/>
        </p:nvSpPr>
        <p:spPr>
          <a:xfrm rot="5400000">
            <a:off x="4743450" y="4210050"/>
            <a:ext cx="114300" cy="304800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60BB8-33B0-4B4D-933F-347CDB771CDE}"/>
              </a:ext>
            </a:extLst>
          </p:cNvPr>
          <p:cNvSpPr txBox="1"/>
          <p:nvPr/>
        </p:nvSpPr>
        <p:spPr>
          <a:xfrm>
            <a:off x="2633133" y="4627472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Represents Max accuracy for RD0X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B79D2A-E43D-4A16-B29F-5C0670068F77}"/>
              </a:ext>
            </a:extLst>
          </p:cNvPr>
          <p:cNvCxnSpPr/>
          <p:nvPr/>
        </p:nvCxnSpPr>
        <p:spPr>
          <a:xfrm flipV="1">
            <a:off x="3810000" y="4276756"/>
            <a:ext cx="381000" cy="4476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257287-DBA7-42D5-B118-AE6496795D94}"/>
              </a:ext>
            </a:extLst>
          </p:cNvPr>
          <p:cNvSpPr txBox="1"/>
          <p:nvPr/>
        </p:nvSpPr>
        <p:spPr>
          <a:xfrm>
            <a:off x="6337455" y="2626367"/>
            <a:ext cx="231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Represents F1 Means for RD0X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8A56C4-834B-40B2-A1E4-95F811B178B8}"/>
              </a:ext>
            </a:extLst>
          </p:cNvPr>
          <p:cNvCxnSpPr>
            <a:cxnSpLocks/>
          </p:cNvCxnSpPr>
          <p:nvPr/>
        </p:nvCxnSpPr>
        <p:spPr>
          <a:xfrm flipH="1">
            <a:off x="6287329" y="2837741"/>
            <a:ext cx="113471" cy="6665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98B8D6-E741-4875-8F0C-D4AA0FAA3329}"/>
              </a:ext>
            </a:extLst>
          </p:cNvPr>
          <p:cNvSpPr txBox="1"/>
          <p:nvPr/>
        </p:nvSpPr>
        <p:spPr>
          <a:xfrm>
            <a:off x="4504795" y="4438165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Average all Accuracy to get baseline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8A7EA-1987-489F-A859-8385CDA22B16}"/>
              </a:ext>
            </a:extLst>
          </p:cNvPr>
          <p:cNvSpPr txBox="1"/>
          <p:nvPr/>
        </p:nvSpPr>
        <p:spPr>
          <a:xfrm>
            <a:off x="7575550" y="3476656"/>
            <a:ext cx="1514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Average all F1 Means to get baseline, for each Category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644ED-FA43-4D03-9AE4-F86203D009E8}"/>
              </a:ext>
            </a:extLst>
          </p:cNvPr>
          <p:cNvSpPr txBox="1"/>
          <p:nvPr/>
        </p:nvSpPr>
        <p:spPr>
          <a:xfrm>
            <a:off x="2783415" y="3684030"/>
            <a:ext cx="5863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highlight>
                  <a:srgbClr val="FFFFF3"/>
                </a:highlight>
              </a:rPr>
              <a:t>Labels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D7E0DDC7-F79C-4A9F-8F74-2CC06424F60D}"/>
              </a:ext>
            </a:extLst>
          </p:cNvPr>
          <p:cNvSpPr/>
          <p:nvPr/>
        </p:nvSpPr>
        <p:spPr>
          <a:xfrm>
            <a:off x="3303624" y="3581400"/>
            <a:ext cx="201576" cy="466756"/>
          </a:xfrm>
          <a:prstGeom prst="leftBrac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472612-2884-46CC-BEBD-802BE8ED6015}"/>
              </a:ext>
            </a:extLst>
          </p:cNvPr>
          <p:cNvSpPr txBox="1"/>
          <p:nvPr/>
        </p:nvSpPr>
        <p:spPr>
          <a:xfrm>
            <a:off x="2112433" y="2564962"/>
            <a:ext cx="1333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Focus Group: can be FS, TELCO or INDEX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6AEC99-5B6A-41D1-9287-AB2192840BAA}"/>
              </a:ext>
            </a:extLst>
          </p:cNvPr>
          <p:cNvCxnSpPr>
            <a:cxnSpLocks/>
          </p:cNvCxnSpPr>
          <p:nvPr/>
        </p:nvCxnSpPr>
        <p:spPr>
          <a:xfrm>
            <a:off x="2736850" y="2971800"/>
            <a:ext cx="563033" cy="2745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C17CF8-BD86-4418-8F7E-BE8E6CA5F9F5}"/>
              </a:ext>
            </a:extLst>
          </p:cNvPr>
          <p:cNvSpPr txBox="1"/>
          <p:nvPr/>
        </p:nvSpPr>
        <p:spPr>
          <a:xfrm>
            <a:off x="3602313" y="2606730"/>
            <a:ext cx="2545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Distribution of Returns Labels (%)</a:t>
            </a:r>
          </a:p>
        </p:txBody>
      </p:sp>
    </p:spTree>
    <p:extLst>
      <p:ext uri="{BB962C8B-B14F-4D97-AF65-F5344CB8AC3E}">
        <p14:creationId xmlns:p14="http://schemas.microsoft.com/office/powerpoint/2010/main" val="266778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E9C4-6002-4815-A4EC-B15CFE89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Baselines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BC01C-E1F0-4BC3-AD3D-64181A45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32" y="1981200"/>
            <a:ext cx="10356850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A1CD25-EEDF-4F5E-9A20-7A4F1030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013688"/>
              </p:ext>
            </p:extLst>
          </p:nvPr>
        </p:nvGraphicFramePr>
        <p:xfrm>
          <a:off x="-1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1">
                  <a:extLst>
                    <a:ext uri="{9D8B030D-6E8A-4147-A177-3AD203B41FA5}">
                      <a16:colId xmlns:a16="http://schemas.microsoft.com/office/drawing/2014/main" val="154405599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7524312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5728145"/>
                    </a:ext>
                  </a:extLst>
                </a:gridCol>
                <a:gridCol w="743084">
                  <a:extLst>
                    <a:ext uri="{9D8B030D-6E8A-4147-A177-3AD203B41FA5}">
                      <a16:colId xmlns:a16="http://schemas.microsoft.com/office/drawing/2014/main" val="4205406470"/>
                    </a:ext>
                  </a:extLst>
                </a:gridCol>
                <a:gridCol w="1085716">
                  <a:extLst>
                    <a:ext uri="{9D8B030D-6E8A-4147-A177-3AD203B41FA5}">
                      <a16:colId xmlns:a16="http://schemas.microsoft.com/office/drawing/2014/main" val="286254412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575533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91033216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924158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1059708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3049817153"/>
                    </a:ext>
                  </a:extLst>
                </a:gridCol>
              </a:tblGrid>
              <a:tr h="11623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News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 Selection and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Findings, Strengths/Weaknesses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5003"/>
                  </a:ext>
                </a:extLst>
              </a:tr>
              <a:tr h="232474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[Tetlock, 2007]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WSJ Abreast of the Market column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1984-1999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Unigram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Harvard IV Dictionary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, mapped to 77 categories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PCA to derive pessimism score. “Weak” and “Negative” category explains 57% of variation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Article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Sentiment Score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based on Ratio of Negative Words over Total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Dow Jones Industrial Return based on SMB (small-minus-big)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VAR -vector auto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High pessimism predicts stock price downward, followed by reversion to fundamental.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Coefficient at 5% significant level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Harvard IV categories is built on physiology data, may not correctly reflect tone in finance</a:t>
                      </a:r>
                      <a:endParaRPr lang="en-US" sz="1200" b="1" dirty="0"/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1236"/>
                  </a:ext>
                </a:extLst>
              </a:tr>
              <a:tr h="337088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[Tetlock at el., 2008]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Dow Jones News Service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Wall Street Journal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S&amp;P 500 stocks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1980-2004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Firm names appear in fist 25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Unigram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Fundamental variables such as earning and expected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Harvard IV Dictionary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, mapped into only Positive/Negative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Article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Sentiment Score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based on Ratio of Negative Words over Total words</a:t>
                      </a:r>
                    </a:p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Firms’ stock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VAR -vector auto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Fraction of negative words in firm-specific news forecast low earnings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Firms’ stock prices briefly underreact to the information embedded in negative words; and 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u="sng" dirty="0"/>
                        <a:t>Fundamental related news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has the largest predictability power on firm’s earning and stock price returns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Stronger prediction model which considered fundamentals indicators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76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092052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B0021458-E536-48B6-B9ED-F2E14F2F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E9580-DEB6-4ADC-95BB-2822A8D2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62200"/>
            <a:ext cx="2882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FB7AD-2DDF-4EA9-9655-88C65FAF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362200"/>
            <a:ext cx="5462489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A1CD25-EEDF-4F5E-9A20-7A4F1030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578269"/>
              </p:ext>
            </p:extLst>
          </p:nvPr>
        </p:nvGraphicFramePr>
        <p:xfrm>
          <a:off x="-1" y="0"/>
          <a:ext cx="12192000" cy="708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1">
                  <a:extLst>
                    <a:ext uri="{9D8B030D-6E8A-4147-A177-3AD203B41FA5}">
                      <a16:colId xmlns:a16="http://schemas.microsoft.com/office/drawing/2014/main" val="154405599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7524312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53572814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2054064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86254412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4575533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9103321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24158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1059708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3049817153"/>
                    </a:ext>
                  </a:extLst>
                </a:gridCol>
              </a:tblGrid>
              <a:tr h="105829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News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 Selection and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Findings, Strengths/Weaknesses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5003"/>
                  </a:ext>
                </a:extLst>
              </a:tr>
              <a:tr h="267550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[Loughran and McDonald, 2011] </a:t>
                      </a:r>
                    </a:p>
                    <a:p>
                      <a:pPr marL="0" algn="l" defTabSz="914400" rtl="0" eaLnBrk="1" latinLnBrk="0" hangingPunct="1"/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10K Filing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1994-2008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Data already tagged to stock in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Harvard IV 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TF-IDF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Firms’ stock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Concluded that 73.8% negative words in HVD-4 dictionary are not negative in Finance domain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Manual negative word list which more correctly reflect negative tone in financial text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256687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[</a:t>
                      </a:r>
                      <a:r>
                        <a:rPr lang="en-US" sz="1200" dirty="0" err="1">
                          <a:solidFill>
                            <a:schemeClr val="tx2"/>
                          </a:solidFill>
                        </a:rPr>
                        <a:t>Hagenau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 et al., 2012]</a:t>
                      </a:r>
                    </a:p>
                    <a:p>
                      <a:pPr algn="l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German and UK Corporate Announcement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Pricing data from </a:t>
                      </a:r>
                      <a:r>
                        <a:rPr lang="en-US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Datastream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1998-2010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News source already tagged to company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50 words minimum in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2-Gram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2-Words Combo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2-Gram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2-Words Combo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Noun Phrase removal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Select high value features based Chi-square and Bi-Normal separation with exogenous market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Log of word frequency in a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Stock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Test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Accuracies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: Unigram (55.6%), 2-Gram (58.9%), Noun Phrase (61.2%) and 2-Word Combo (63%)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Chi-square feature selection improved accuracy for all features type, approx. 5%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Feature selection also reduced overfittings shown by reduction in training accuracy but improve in test accuracy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Feature selection incorporated market feedback, in feature selection produce better result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50 minimum words filter may limit potential useful observations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727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6814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A1CD25-EEDF-4F5E-9A20-7A4F1030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3747"/>
              </p:ext>
            </p:extLst>
          </p:nvPr>
        </p:nvGraphicFramePr>
        <p:xfrm>
          <a:off x="-1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1">
                  <a:extLst>
                    <a:ext uri="{9D8B030D-6E8A-4147-A177-3AD203B41FA5}">
                      <a16:colId xmlns:a16="http://schemas.microsoft.com/office/drawing/2014/main" val="154405599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7524312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53572814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2054064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8625441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575533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91033216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924158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351059708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3049817153"/>
                    </a:ext>
                  </a:extLst>
                </a:gridCol>
              </a:tblGrid>
              <a:tr h="95199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News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 Selection and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Findings, Strengths/Weaknesses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5003"/>
                  </a:ext>
                </a:extLst>
              </a:tr>
              <a:tr h="247519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[Schumaker and Chen, 2009]</a:t>
                      </a:r>
                    </a:p>
                    <a:p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S&amp;P 500 Stocks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Yahoo Finance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Oct-Nov 2005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1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News already tagged to stock by news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Bag of words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Noun Phrases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Proper Noun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Named Entity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Minimum three occurrences per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Stock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Average 57.1% directional accuracy on different feature types. </a:t>
                      </a:r>
                      <a:r>
                        <a:rPr lang="en-US" sz="1100" b="1" dirty="0"/>
                        <a:t>Best accuracy at 58% when using Proper Noun feature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Simulated return average at 2.06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00B050"/>
                          </a:solidFill>
                          <a:latin typeface="+mn-lt"/>
                        </a:rPr>
                        <a:t>First attempt to explore using Noun as feature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+mn-lt"/>
                        </a:rPr>
                        <a:t>Using Noun as predictor is counter intuitive, active result could be overfitting with just one month of data</a:t>
                      </a:r>
                      <a:endParaRPr 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53117"/>
                  </a:ext>
                </a:extLst>
              </a:tr>
              <a:tr h="343081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[Nassirtoussi at el., 2015]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EUR/</a:t>
                      </a: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USD currency pair from FXCM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News from MarketWatch (header only) 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2008-2011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Stop words Removal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WordNet Dictionary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Hypernyms with WordNet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Sentiment Score using SentiWordnet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chemeClr val="tx2"/>
                          </a:solidFill>
                          <a:latin typeface="+mn-lt"/>
                        </a:rPr>
                        <a:t>SumScore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 (combined positive and negative score) weighted by TF-IDF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Forex Pair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SVM, remodeling every 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Accuracy of 83.33% on test sample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2-hours sliding window modeling uses most recent data for prediction, given very good result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Multi-layered dimension reduction method reduced modeling time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Uncommon way to measure sentiment by magnitude rather than direction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Only single source of news limits the number of observations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08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12282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A1CD25-EEDF-4F5E-9A20-7A4F1030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74088"/>
              </p:ext>
            </p:extLst>
          </p:nvPr>
        </p:nvGraphicFramePr>
        <p:xfrm>
          <a:off x="-1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1">
                  <a:extLst>
                    <a:ext uri="{9D8B030D-6E8A-4147-A177-3AD203B41FA5}">
                      <a16:colId xmlns:a16="http://schemas.microsoft.com/office/drawing/2014/main" val="154405599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7524312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5357281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054064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6254412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57553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1033216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924158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1059708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3049817153"/>
                    </a:ext>
                  </a:extLst>
                </a:gridCol>
              </a:tblGrid>
              <a:tr h="854751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News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 Selection and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Findings, Strengths/Weaknesses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5003"/>
                  </a:ext>
                </a:extLst>
              </a:tr>
              <a:tr h="355296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[Li et al., 2014]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50 Stocks in Hong Kong Stock Exchange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News from FINET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2003-2008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News already tagged to stock by news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Use Harvard IV (HVD), Loughran McDonald (LMD) and </a:t>
                      </a:r>
                      <a:r>
                        <a:rPr lang="en-US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Sentinet</a:t>
                      </a: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(SN) Dictionary to construct sentiment space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Stop words removal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Sentiment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Stock Price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SVM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Minor differences in accuracy on different dictionary used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Dictionary based approach achieve better result then bag of words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Sentiment polarity alone does not perform well in all test (&lt;50% accuracy, with exception of Financial sector stocks)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Defined a range Neutral return, rather than absolute zero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Study covers both individual stock, and Sector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Manually annotated dictionary is not scalable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182361"/>
                  </a:ext>
                </a:extLst>
              </a:tr>
              <a:tr h="2450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[Kim at el, 2014]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KOSPI Index (Korea)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News from two media company 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Stop words removal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Noun removal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Develop automated wordlist (based on stock price direction) from most frequent 700, to derive word sentiment score using TF-IDF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Article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Sentiment Score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calculation not mentioned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Stock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Best tuned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accuracy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 of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65.2% in 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prediction price direction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F1 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score of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62.6%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Automated annotation is fast and scalable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Result could be bias when automated annotation is based on only just one year timeframe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5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51811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A1CD25-EEDF-4F5E-9A20-7A4F1030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753591"/>
              </p:ext>
            </p:extLst>
          </p:nvPr>
        </p:nvGraphicFramePr>
        <p:xfrm>
          <a:off x="-2" y="0"/>
          <a:ext cx="12191999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2">
                  <a:extLst>
                    <a:ext uri="{9D8B030D-6E8A-4147-A177-3AD203B41FA5}">
                      <a16:colId xmlns:a16="http://schemas.microsoft.com/office/drawing/2014/main" val="154405599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7524312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535728145"/>
                    </a:ext>
                  </a:extLst>
                </a:gridCol>
                <a:gridCol w="733926">
                  <a:extLst>
                    <a:ext uri="{9D8B030D-6E8A-4147-A177-3AD203B41FA5}">
                      <a16:colId xmlns:a16="http://schemas.microsoft.com/office/drawing/2014/main" val="4205406470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28625441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575533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91033216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241587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89537635"/>
                    </a:ext>
                  </a:extLst>
                </a:gridCol>
                <a:gridCol w="2971797">
                  <a:extLst>
                    <a:ext uri="{9D8B030D-6E8A-4147-A177-3AD203B41FA5}">
                      <a16:colId xmlns:a16="http://schemas.microsoft.com/office/drawing/2014/main" val="3049817153"/>
                    </a:ext>
                  </a:extLst>
                </a:gridCol>
              </a:tblGrid>
              <a:tr h="1039563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News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Features Selection and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Feature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5003"/>
                  </a:ext>
                </a:extLst>
              </a:tr>
              <a:tr h="33329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[Tan at el., 2014]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BERNAMA, </a:t>
                      </a: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TheStar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, Sun Daily and NST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KLSE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 Stocks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2013 (6 months)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Uni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Stop words removal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Stemming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Develop manual word list of 8000 terms into positive/negative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Article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Sentiment Score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based on ratio of Positive over Negative word counts, applied on Headers and Body with different weightage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Stock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Accuracy of 90.8%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 when sentiment on both article and body are equally important. 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Apply stemming improved accuracy by 5%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Experiment design considered weighted impact of header and article, which mimic human reading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High accuracy could be a result of data mining because data period is only 6 months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Manual annotated word list is hard to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698371"/>
                  </a:ext>
                </a:extLst>
              </a:tr>
              <a:tr h="248545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[</a:t>
                      </a: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Hor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 at el., 2018]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KLSE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 top 10 large capital stocks from Trading Service sector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The Edge news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2012-2017 (dividend periods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Entity match-</a:t>
                      </a: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ing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 using Azure Text </a:t>
                      </a: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Analy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-tics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Uni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Stop words removal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Article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Sentiment Score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provided Azure Text Analysis service (pre-trained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Stock Price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Majority news were classified as Neutral by Azure, hence correlation to price direction were nearly null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Experiment design and deployment is simple using cloud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Scope on dividend period limiting data points for stock sentiment analysis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Alternative sentiment measure and tuning not explored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120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34951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FD7C148267BB4683B6AD6FD035EBA5" ma:contentTypeVersion="8" ma:contentTypeDescription="Create a new document." ma:contentTypeScope="" ma:versionID="e691b37e7195c92cd40249569fe1e514">
  <xsd:schema xmlns:xsd="http://www.w3.org/2001/XMLSchema" xmlns:xs="http://www.w3.org/2001/XMLSchema" xmlns:p="http://schemas.microsoft.com/office/2006/metadata/properties" xmlns:ns3="63b3769b-4ff8-48f0-85bd-7bc3c13bb464" targetNamespace="http://schemas.microsoft.com/office/2006/metadata/properties" ma:root="true" ma:fieldsID="f9d6ae10ffac12ea3d2ae66cde8dd271" ns3:_="">
    <xsd:import namespace="63b3769b-4ff8-48f0-85bd-7bc3c13bb46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3769b-4ff8-48f0-85bd-7bc3c13bb4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4EEA86-EEBB-46F7-87B9-724EB8FCBA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060CCB-7F17-459E-B1CF-DC4CBEFB7C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b3769b-4ff8-48f0-85bd-7bc3c13bb4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tf03431380</Template>
  <TotalTime>7831</TotalTime>
  <Words>4106</Words>
  <Application>Microsoft Office PowerPoint</Application>
  <PresentationFormat>Widescreen</PresentationFormat>
  <Paragraphs>890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Euphemia</vt:lpstr>
      <vt:lpstr>Plantagenet Cherokee</vt:lpstr>
      <vt:lpstr>Times New Roman</vt:lpstr>
      <vt:lpstr>Wingdings</vt:lpstr>
      <vt:lpstr>Academic Literature 16x9</vt:lpstr>
      <vt:lpstr>Business news mining and impact on stock price</vt:lpstr>
      <vt:lpstr>Agenda</vt:lpstr>
      <vt:lpstr>Background Study</vt:lpstr>
      <vt:lpstr>Literature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Method (Machine Learning Based)</vt:lpstr>
      <vt:lpstr>Common Method (Sentiment Based)</vt:lpstr>
      <vt:lpstr>Literature Review 4 (2014)</vt:lpstr>
      <vt:lpstr>Literature Review 3 (2018)</vt:lpstr>
      <vt:lpstr>Problem statements, research questions, Objectives and scope</vt:lpstr>
      <vt:lpstr>Problem Statements</vt:lpstr>
      <vt:lpstr> Research Questions</vt:lpstr>
      <vt:lpstr>Research Objectives</vt:lpstr>
      <vt:lpstr>Research Scope</vt:lpstr>
      <vt:lpstr>Research methodology</vt:lpstr>
      <vt:lpstr>Proposed Method (Sentiment-Based)</vt:lpstr>
      <vt:lpstr>Measuring Sentiment Score and Classification</vt:lpstr>
      <vt:lpstr>News Categorization (Rule-Based)</vt:lpstr>
      <vt:lpstr>Measuring Return</vt:lpstr>
      <vt:lpstr>Labeling Price Direction</vt:lpstr>
      <vt:lpstr>Implementation Design</vt:lpstr>
      <vt:lpstr>References</vt:lpstr>
      <vt:lpstr>Thank You</vt:lpstr>
      <vt:lpstr>Images FOR THESIS</vt:lpstr>
      <vt:lpstr>PowerPoint Presentation</vt:lpstr>
      <vt:lpstr>PowerPoint Presentation</vt:lpstr>
      <vt:lpstr>PowerPoint Presentation</vt:lpstr>
      <vt:lpstr>Database Schema</vt:lpstr>
      <vt:lpstr>Adjusted vs Non Adjusted Share Price</vt:lpstr>
      <vt:lpstr>Calculating Returns for Next 5 days</vt:lpstr>
      <vt:lpstr>Calculating Returns For Sector Index</vt:lpstr>
      <vt:lpstr>PowerPoint Presentation</vt:lpstr>
      <vt:lpstr>Senti WordNet</vt:lpstr>
      <vt:lpstr>Combining Sentiment Scores</vt:lpstr>
      <vt:lpstr>Number of News vs Market Capital</vt:lpstr>
      <vt:lpstr>Relevant News Count</vt:lpstr>
      <vt:lpstr>News Entity Mapping</vt:lpstr>
      <vt:lpstr>Merging Sentiment To Entity</vt:lpstr>
      <vt:lpstr>Returns Label for Current to next 5 Days</vt:lpstr>
      <vt:lpstr>Modeling</vt:lpstr>
      <vt:lpstr>Performance Evaluation Metrics</vt:lpstr>
      <vt:lpstr>Stocks Returns Label</vt:lpstr>
      <vt:lpstr>Sector Index Returns Label</vt:lpstr>
      <vt:lpstr>Baselining Method</vt:lpstr>
      <vt:lpstr>Group Baselines</vt:lpstr>
      <vt:lpstr>Group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YONG KEH SOON</dc:creator>
  <cp:lastModifiedBy>Keh Soon Yong</cp:lastModifiedBy>
  <cp:revision>25</cp:revision>
  <dcterms:created xsi:type="dcterms:W3CDTF">2019-11-04T12:47:26Z</dcterms:created>
  <dcterms:modified xsi:type="dcterms:W3CDTF">2020-05-03T15:43:54Z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0x0101008DFD7C148267BB4683B6AD6FD035EBA5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